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Override1.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39" r:id="rId3"/>
    <p:sldId id="295" r:id="rId4"/>
    <p:sldId id="334" r:id="rId5"/>
    <p:sldId id="267" r:id="rId6"/>
    <p:sldId id="343" r:id="rId7"/>
    <p:sldId id="282" r:id="rId8"/>
    <p:sldId id="344" r:id="rId9"/>
    <p:sldId id="347" r:id="rId10"/>
    <p:sldId id="302" r:id="rId11"/>
    <p:sldId id="348" r:id="rId12"/>
    <p:sldId id="292" r:id="rId13"/>
    <p:sldId id="293" r:id="rId14"/>
    <p:sldId id="349" r:id="rId15"/>
    <p:sldId id="351" r:id="rId16"/>
    <p:sldId id="354" r:id="rId17"/>
    <p:sldId id="277" r:id="rId18"/>
    <p:sldId id="304" r:id="rId19"/>
    <p:sldId id="341" r:id="rId20"/>
    <p:sldId id="342" r:id="rId21"/>
    <p:sldId id="355" r:id="rId22"/>
    <p:sldId id="345" r:id="rId23"/>
    <p:sldId id="300" r:id="rId24"/>
    <p:sldId id="336" r:id="rId25"/>
    <p:sldId id="352" r:id="rId26"/>
    <p:sldId id="323" r:id="rId27"/>
    <p:sldId id="303" r:id="rId28"/>
    <p:sldId id="261" r:id="rId2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9D47"/>
    <a:srgbClr val="996600"/>
    <a:srgbClr val="D0CAAC"/>
    <a:srgbClr val="CEBD97"/>
    <a:srgbClr val="C4BD97"/>
    <a:srgbClr val="C6BF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ferSingleView="1">
    <p:restoredLeft sz="15294" autoAdjust="0"/>
    <p:restoredTop sz="92240" autoAdjust="0"/>
  </p:normalViewPr>
  <p:slideViewPr>
    <p:cSldViewPr>
      <p:cViewPr>
        <p:scale>
          <a:sx n="80" d="100"/>
          <a:sy n="80" d="100"/>
        </p:scale>
        <p:origin x="-2358" y="-2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t>30/03/2015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577046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47DD0C-1E60-4A76-B4AC-9BB9B5934234}" type="datetime1">
              <a:rPr lang="en-GB" smtClean="0"/>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006ECC9-C167-4AF7-BACB-05AFE723B47E}" type="datetime1">
              <a:rPr lang="en-GB" smtClean="0"/>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B4404F-4953-45FE-8965-CC13B4244A9F}" type="datetime1">
              <a:rPr lang="en-GB" smtClean="0"/>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249600-58F4-4FEC-B0D3-8A8D70BADD49}" type="datetime1">
              <a:rPr lang="en-GB" smtClean="0"/>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20E4F7-8828-4C6D-98A2-9D0F9C415929}" type="datetime1">
              <a:rPr lang="en-GB" smtClean="0"/>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7FE3D52-06E2-4E18-922A-BF0A3517EA32}" type="datetime1">
              <a:rPr lang="en-GB" smtClean="0"/>
              <a:t>30/03/2015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361E7E0-15AB-4876-B63D-CB6B48C75C88}" type="datetime1">
              <a:rPr lang="en-GB" smtClean="0"/>
              <a:t>30/03/2015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B99BE3-667D-41EC-8023-B0AEBEAF9BF4}" type="datetime1">
              <a:rPr lang="en-GB" smtClean="0"/>
              <a:t>30/03/2015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3D609-C81D-436E-932E-75EFD9EFFD55}" type="datetime1">
              <a:rPr lang="en-GB" smtClean="0"/>
              <a:t>30/03/2015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D9071-F987-426D-8C4C-C7F094E854AE}" type="datetime1">
              <a:rPr lang="en-GB" smtClean="0"/>
              <a:t>30/03/2015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F97E2A-B24F-4527-A1B5-D0DD353A6E97}" type="datetime1">
              <a:rPr lang="en-GB" smtClean="0"/>
              <a:t>30/03/2015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7ABDF6-4C72-4D2E-984A-FF3DE619312C}" type="datetime1">
              <a:rPr lang="en-GB" smtClean="0"/>
              <a:t>30/03/2015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2.tiff"/></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7664" y="332656"/>
            <a:ext cx="7200800" cy="5544616"/>
          </a:xfrm>
        </p:spPr>
        <p:txBody>
          <a:bodyPr>
            <a:noAutofit/>
          </a:bodyPr>
          <a:lstStyle/>
          <a:p>
            <a:pPr rtl="1"/>
            <a:endParaRPr lang="ar-KW" sz="3000" b="1" dirty="0" smtClean="0">
              <a:solidFill>
                <a:srgbClr val="8C8A26"/>
              </a:solidFill>
              <a:cs typeface="mohammad bold art 1" pitchFamily="2" charset="-78"/>
            </a:endParaRPr>
          </a:p>
          <a:p>
            <a:pPr rtl="1"/>
            <a:endParaRPr lang="ar-KW" sz="2000" b="1" dirty="0" smtClean="0">
              <a:solidFill>
                <a:srgbClr val="8C8A26"/>
              </a:solidFill>
              <a:cs typeface="mohammad bold art 1" pitchFamily="2" charset="-78"/>
            </a:endParaRPr>
          </a:p>
          <a:p>
            <a:pPr rtl="1"/>
            <a:r>
              <a:rPr lang="ar-KW" sz="3000" b="1" dirty="0">
                <a:solidFill>
                  <a:srgbClr val="1F497D"/>
                </a:solidFill>
                <a:cs typeface="mohammad bold art 1" pitchFamily="2" charset="-78"/>
              </a:rPr>
              <a:t>ورشة عمل توعوية</a:t>
            </a:r>
          </a:p>
          <a:p>
            <a:pPr rtl="1"/>
            <a:r>
              <a:rPr lang="ar-KW" sz="3000" b="1" dirty="0">
                <a:solidFill>
                  <a:srgbClr val="1F497D"/>
                </a:solidFill>
                <a:cs typeface="mohammad bold art 1" pitchFamily="2" charset="-78"/>
              </a:rPr>
              <a:t>قطاع الإشراف</a:t>
            </a:r>
          </a:p>
          <a:p>
            <a:pPr rtl="1"/>
            <a:r>
              <a:rPr lang="ar-KW" sz="3000" b="1" dirty="0" smtClean="0">
                <a:solidFill>
                  <a:srgbClr val="1F497D"/>
                </a:solidFill>
                <a:cs typeface="mohammad bold art 1" pitchFamily="2" charset="-78"/>
              </a:rPr>
              <a:t>التفتيش الميداني على </a:t>
            </a:r>
          </a:p>
          <a:p>
            <a:pPr rtl="1"/>
            <a:r>
              <a:rPr lang="ar-KW" sz="3000" b="1" dirty="0" smtClean="0">
                <a:solidFill>
                  <a:srgbClr val="1F497D"/>
                </a:solidFill>
                <a:cs typeface="mohammad bold art 1" pitchFamily="2" charset="-78"/>
              </a:rPr>
              <a:t>شركات الاستثمار</a:t>
            </a:r>
          </a:p>
          <a:p>
            <a:pPr rtl="1"/>
            <a:endParaRPr lang="ar-KW" sz="3000" b="1" dirty="0">
              <a:solidFill>
                <a:srgbClr val="1F497D"/>
              </a:solidFill>
              <a:cs typeface="mohammad bold art 1" pitchFamily="2" charset="-78"/>
            </a:endParaRPr>
          </a:p>
          <a:p>
            <a:pPr algn="r" rtl="1"/>
            <a:endParaRPr lang="ar-KW" sz="2800" b="1" dirty="0" smtClean="0">
              <a:solidFill>
                <a:srgbClr val="1F497D"/>
              </a:solidFill>
              <a:cs typeface="mohammad bold art 1" pitchFamily="2" charset="-78"/>
            </a:endParaRPr>
          </a:p>
          <a:p>
            <a:pPr algn="r" rtl="1"/>
            <a:endParaRPr lang="ar-KW" sz="2800" b="1" dirty="0" smtClean="0">
              <a:solidFill>
                <a:srgbClr val="1F497D"/>
              </a:solidFill>
              <a:cs typeface="mohammad bold art 1" pitchFamily="2" charset="-78"/>
            </a:endParaRPr>
          </a:p>
          <a:p>
            <a:pPr rtl="1"/>
            <a:r>
              <a:rPr lang="ar-KW" sz="1800" b="1" dirty="0" smtClean="0">
                <a:solidFill>
                  <a:srgbClr val="1F497D"/>
                </a:solidFill>
                <a:cs typeface="mohammad bold art 1" pitchFamily="2" charset="-78"/>
              </a:rPr>
              <a:t>طلال الزمامي</a:t>
            </a:r>
          </a:p>
          <a:p>
            <a:pPr rtl="1"/>
            <a:r>
              <a:rPr lang="ar-KW" sz="1800" b="1" smtClean="0">
                <a:solidFill>
                  <a:srgbClr val="1F497D"/>
                </a:solidFill>
                <a:cs typeface="mohammad bold art 1" pitchFamily="2" charset="-78"/>
              </a:rPr>
              <a:t>مدير إدارة التفتيش الميداني</a:t>
            </a:r>
            <a:endParaRPr lang="ar-KW" sz="1800" b="1"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1835695"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533400" y="1916832"/>
            <a:ext cx="8001000" cy="4185761"/>
          </a:xfrm>
          <a:prstGeom prst="rect">
            <a:avLst/>
          </a:prstGeom>
        </p:spPr>
        <p:txBody>
          <a:bodyPr wrap="square">
            <a:spAutoFit/>
          </a:bodyPr>
          <a:lstStyle/>
          <a:p>
            <a:pPr marL="52388" algn="justLow" rtl="1">
              <a:lnSpc>
                <a:spcPct val="150000"/>
              </a:lnSpc>
              <a:spcBef>
                <a:spcPts val="1200"/>
              </a:spcBef>
            </a:pPr>
            <a:r>
              <a:rPr lang="ar-KW" dirty="0">
                <a:solidFill>
                  <a:schemeClr val="tx2"/>
                </a:solidFill>
                <a:cs typeface="mohammad bold art 1" pitchFamily="2" charset="-78"/>
              </a:rPr>
              <a:t>إن نطاق </a:t>
            </a:r>
            <a:r>
              <a:rPr lang="ar-KW" dirty="0" smtClean="0">
                <a:solidFill>
                  <a:schemeClr val="tx2"/>
                </a:solidFill>
                <a:cs typeface="mohammad bold art 1" pitchFamily="2" charset="-78"/>
              </a:rPr>
              <a:t>التفتيش الميداني </a:t>
            </a:r>
            <a:r>
              <a:rPr lang="ar-KW" dirty="0">
                <a:solidFill>
                  <a:schemeClr val="tx2"/>
                </a:solidFill>
                <a:cs typeface="mohammad bold art 1" pitchFamily="2" charset="-78"/>
              </a:rPr>
              <a:t>يختلف وفق نوعية </a:t>
            </a:r>
            <a:r>
              <a:rPr lang="ar-KW" dirty="0" smtClean="0">
                <a:solidFill>
                  <a:schemeClr val="tx2"/>
                </a:solidFill>
                <a:cs typeface="mohammad bold art 1" pitchFamily="2" charset="-78"/>
              </a:rPr>
              <a:t>التفتيش الذي سيجرى </a:t>
            </a:r>
            <a:r>
              <a:rPr lang="ar-KW" dirty="0">
                <a:solidFill>
                  <a:schemeClr val="tx2"/>
                </a:solidFill>
                <a:cs typeface="mohammad bold art 1" pitchFamily="2" charset="-78"/>
              </a:rPr>
              <a:t>على </a:t>
            </a:r>
            <a:r>
              <a:rPr lang="ar-KW" dirty="0" smtClean="0">
                <a:solidFill>
                  <a:schemeClr val="tx2"/>
                </a:solidFill>
                <a:cs typeface="mohammad bold art 1" pitchFamily="2" charset="-78"/>
              </a:rPr>
              <a:t>الشخص </a:t>
            </a:r>
            <a:r>
              <a:rPr lang="ar-KW" dirty="0">
                <a:solidFill>
                  <a:schemeClr val="tx2"/>
                </a:solidFill>
                <a:cs typeface="mohammad bold art 1" pitchFamily="2" charset="-78"/>
              </a:rPr>
              <a:t>المرخص </a:t>
            </a:r>
            <a:r>
              <a:rPr lang="ar-KW" dirty="0" smtClean="0">
                <a:solidFill>
                  <a:schemeClr val="tx2"/>
                </a:solidFill>
                <a:cs typeface="mohammad bold art 1" pitchFamily="2" charset="-78"/>
              </a:rPr>
              <a:t>له، </a:t>
            </a:r>
            <a:r>
              <a:rPr lang="ar-KW" dirty="0">
                <a:solidFill>
                  <a:schemeClr val="tx2"/>
                </a:solidFill>
                <a:cs typeface="mohammad bold art 1" pitchFamily="2" charset="-78"/>
              </a:rPr>
              <a:t>غير </a:t>
            </a:r>
            <a:r>
              <a:rPr lang="ar-KW" dirty="0" smtClean="0">
                <a:solidFill>
                  <a:schemeClr val="tx2"/>
                </a:solidFill>
                <a:cs typeface="mohammad bold art 1" pitchFamily="2" charset="-78"/>
              </a:rPr>
              <a:t>أنه </a:t>
            </a:r>
            <a:r>
              <a:rPr lang="ar-KW" dirty="0">
                <a:solidFill>
                  <a:schemeClr val="tx2"/>
                </a:solidFill>
                <a:cs typeface="mohammad bold art 1" pitchFamily="2" charset="-78"/>
              </a:rPr>
              <a:t>يراعى في كل الأحوال </a:t>
            </a:r>
            <a:r>
              <a:rPr lang="ar-KW" dirty="0" smtClean="0">
                <a:solidFill>
                  <a:schemeClr val="tx2"/>
                </a:solidFill>
                <a:cs typeface="mohammad bold art 1" pitchFamily="2" charset="-78"/>
              </a:rPr>
              <a:t>أن </a:t>
            </a:r>
            <a:r>
              <a:rPr lang="ar-KW" dirty="0">
                <a:solidFill>
                  <a:schemeClr val="tx2"/>
                </a:solidFill>
                <a:cs typeface="mohammad bold art 1" pitchFamily="2" charset="-78"/>
              </a:rPr>
              <a:t>يتم تحديد نطاق </a:t>
            </a:r>
            <a:r>
              <a:rPr lang="ar-KW" dirty="0" smtClean="0">
                <a:solidFill>
                  <a:schemeClr val="tx2"/>
                </a:solidFill>
                <a:cs typeface="mohammad bold art 1" pitchFamily="2" charset="-78"/>
              </a:rPr>
              <a:t>التفتيش الميداني </a:t>
            </a:r>
            <a:r>
              <a:rPr lang="ar-KW" dirty="0">
                <a:solidFill>
                  <a:schemeClr val="tx2"/>
                </a:solidFill>
                <a:cs typeface="mohammad bold art 1" pitchFamily="2" charset="-78"/>
              </a:rPr>
              <a:t>في إطار ما </a:t>
            </a:r>
            <a:r>
              <a:rPr lang="ar-KW" dirty="0" smtClean="0">
                <a:solidFill>
                  <a:schemeClr val="tx2"/>
                </a:solidFill>
                <a:cs typeface="mohammad bold art 1" pitchFamily="2" charset="-78"/>
              </a:rPr>
              <a:t>يلي:</a:t>
            </a:r>
          </a:p>
          <a:p>
            <a:pPr marL="404813"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أحكام قانون الهيئة ولائحته التنفيذية.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القرارات </a:t>
            </a:r>
            <a:r>
              <a:rPr lang="ar-KW" dirty="0">
                <a:solidFill>
                  <a:schemeClr val="tx2"/>
                </a:solidFill>
                <a:cs typeface="mohammad bold art 1" pitchFamily="2" charset="-78"/>
              </a:rPr>
              <a:t>والتعليمات الصادرة </a:t>
            </a:r>
            <a:r>
              <a:rPr lang="ar-KW" dirty="0" smtClean="0">
                <a:solidFill>
                  <a:schemeClr val="tx2"/>
                </a:solidFill>
                <a:cs typeface="mohammad bold art 1" pitchFamily="2" charset="-78"/>
              </a:rPr>
              <a:t>عن </a:t>
            </a:r>
            <a:r>
              <a:rPr lang="ar-KW" dirty="0">
                <a:solidFill>
                  <a:schemeClr val="tx2"/>
                </a:solidFill>
                <a:cs typeface="mohammad bold art 1" pitchFamily="2" charset="-78"/>
              </a:rPr>
              <a:t>هيئة أسواق </a:t>
            </a:r>
            <a:r>
              <a:rPr lang="ar-KW" dirty="0" smtClean="0">
                <a:solidFill>
                  <a:schemeClr val="tx2"/>
                </a:solidFill>
                <a:cs typeface="mohammad bold art 1" pitchFamily="2" charset="-78"/>
              </a:rPr>
              <a:t>المال.</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نتائج </a:t>
            </a:r>
            <a:r>
              <a:rPr lang="ar-KW" dirty="0">
                <a:solidFill>
                  <a:schemeClr val="tx2"/>
                </a:solidFill>
                <a:cs typeface="mohammad bold art 1" pitchFamily="2" charset="-78"/>
              </a:rPr>
              <a:t>تحليل البيانات المالية </a:t>
            </a:r>
            <a:r>
              <a:rPr lang="ar-KW" dirty="0" smtClean="0">
                <a:solidFill>
                  <a:schemeClr val="tx2"/>
                </a:solidFill>
                <a:cs typeface="mohammad bold art 1" pitchFamily="2" charset="-78"/>
              </a:rPr>
              <a:t>للشركة.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الأنشطة </a:t>
            </a:r>
            <a:r>
              <a:rPr lang="ar-KW" dirty="0">
                <a:solidFill>
                  <a:schemeClr val="tx2"/>
                </a:solidFill>
                <a:cs typeface="mohammad bold art 1" pitchFamily="2" charset="-78"/>
              </a:rPr>
              <a:t>ذات درجة المخاطر </a:t>
            </a:r>
            <a:r>
              <a:rPr lang="ar-KW" dirty="0" smtClean="0">
                <a:solidFill>
                  <a:schemeClr val="tx2"/>
                </a:solidFill>
                <a:cs typeface="mohammad bold art 1" pitchFamily="2" charset="-78"/>
              </a:rPr>
              <a:t>المرتفعة.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القرارات </a:t>
            </a:r>
            <a:r>
              <a:rPr lang="ar-KW" dirty="0">
                <a:solidFill>
                  <a:schemeClr val="tx2"/>
                </a:solidFill>
                <a:cs typeface="mohammad bold art 1" pitchFamily="2" charset="-78"/>
              </a:rPr>
              <a:t>الصادرة </a:t>
            </a:r>
            <a:r>
              <a:rPr lang="ar-KW" dirty="0" smtClean="0">
                <a:solidFill>
                  <a:schemeClr val="tx2"/>
                </a:solidFill>
                <a:cs typeface="mohammad bold art 1" pitchFamily="2" charset="-78"/>
              </a:rPr>
              <a:t>عن </a:t>
            </a:r>
            <a:r>
              <a:rPr lang="ar-KW" dirty="0">
                <a:solidFill>
                  <a:schemeClr val="tx2"/>
                </a:solidFill>
                <a:cs typeface="mohammad bold art 1" pitchFamily="2" charset="-78"/>
              </a:rPr>
              <a:t>مجلس </a:t>
            </a:r>
            <a:r>
              <a:rPr lang="ar-KW" dirty="0" smtClean="0">
                <a:solidFill>
                  <a:schemeClr val="tx2"/>
                </a:solidFill>
                <a:cs typeface="mohammad bold art 1" pitchFamily="2" charset="-78"/>
              </a:rPr>
              <a:t>التأديب.</a:t>
            </a:r>
          </a:p>
          <a:p>
            <a:pPr lvl="0" algn="justLow" rtl="1">
              <a:lnSpc>
                <a:spcPct val="150000"/>
              </a:lnSpc>
            </a:pPr>
            <a:endParaRPr lang="ar-KW"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نطاق عمل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165874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الأشخاص المرخص لهم </a:t>
            </a:r>
            <a:r>
              <a:rPr lang="ar-KW" dirty="0" smtClean="0">
                <a:solidFill>
                  <a:schemeClr val="tx2"/>
                </a:solidFill>
                <a:cs typeface="mohammad bold art 1" pitchFamily="2" charset="-78"/>
              </a:rPr>
              <a:t>الخاضعون </a:t>
            </a:r>
            <a:r>
              <a:rPr lang="ar-KW" dirty="0">
                <a:solidFill>
                  <a:schemeClr val="tx2"/>
                </a:solidFill>
                <a:cs typeface="mohammad bold art 1" pitchFamily="2" charset="-78"/>
              </a:rPr>
              <a:t>لرقابة الهيئة ومن ضمن عمل نطاق التفتيش الميداني:</a:t>
            </a:r>
            <a:endParaRPr lang="en-US" dirty="0">
              <a:solidFill>
                <a:schemeClr val="tx2"/>
              </a:solidFill>
              <a:cs typeface="mohammad bold art 1" pitchFamily="2" charset="-78"/>
            </a:endParaRPr>
          </a:p>
        </p:txBody>
      </p:sp>
      <p:sp>
        <p:nvSpPr>
          <p:cNvPr id="12" name="Content Placeholder 2"/>
          <p:cNvSpPr>
            <a:spLocks noGrp="1"/>
          </p:cNvSpPr>
          <p:nvPr>
            <p:ph idx="1"/>
          </p:nvPr>
        </p:nvSpPr>
        <p:spPr>
          <a:xfrm>
            <a:off x="457200" y="1772816"/>
            <a:ext cx="8077200" cy="4104456"/>
          </a:xfrm>
        </p:spPr>
        <p:txBody>
          <a:bodyPr>
            <a:noAutofit/>
          </a:bodyPr>
          <a:lstStyle/>
          <a:p>
            <a:pPr marL="0" indent="0" algn="just" rtl="1" fontAlgn="base">
              <a:lnSpc>
                <a:spcPct val="150000"/>
              </a:lnSpc>
              <a:spcBef>
                <a:spcPct val="0"/>
              </a:spcBef>
              <a:spcAft>
                <a:spcPts val="600"/>
              </a:spcAft>
              <a:buNone/>
            </a:pPr>
            <a:r>
              <a:rPr lang="ar-KW" sz="1500" dirty="0" smtClean="0">
                <a:solidFill>
                  <a:schemeClr val="tx2"/>
                </a:solidFill>
                <a:ea typeface="Calibri"/>
                <a:cs typeface="mohammad bold art 1" pitchFamily="2" charset="-78"/>
              </a:rPr>
              <a:t>طبقاً للمادة (124) </a:t>
            </a:r>
            <a:r>
              <a:rPr lang="ar-KW" sz="1500" dirty="0">
                <a:solidFill>
                  <a:schemeClr val="tx2"/>
                </a:solidFill>
                <a:ea typeface="Calibri"/>
                <a:cs typeface="mohammad bold art 1" pitchFamily="2" charset="-78"/>
              </a:rPr>
              <a:t>من </a:t>
            </a:r>
            <a:r>
              <a:rPr lang="ar-KW" sz="1500" dirty="0" smtClean="0">
                <a:solidFill>
                  <a:schemeClr val="tx2"/>
                </a:solidFill>
                <a:ea typeface="Calibri"/>
                <a:cs typeface="mohammad bold art 1" pitchFamily="2" charset="-78"/>
              </a:rPr>
              <a:t>اللائحة </a:t>
            </a:r>
            <a:r>
              <a:rPr lang="ar-KW" sz="1500" dirty="0">
                <a:solidFill>
                  <a:schemeClr val="tx2"/>
                </a:solidFill>
                <a:ea typeface="Calibri"/>
                <a:cs typeface="mohammad bold art 1" pitchFamily="2" charset="-78"/>
              </a:rPr>
              <a:t>التنفيذية </a:t>
            </a:r>
            <a:r>
              <a:rPr lang="ar-KW" sz="1500" dirty="0" smtClean="0">
                <a:solidFill>
                  <a:schemeClr val="tx2"/>
                </a:solidFill>
                <a:ea typeface="Calibri"/>
                <a:cs typeface="mohammad bold art 1" pitchFamily="2" charset="-78"/>
              </a:rPr>
              <a:t>لقانون الهيئة فإن جميع أعمال أنشطة الأوراق المالية التالية خاضعة لرقابة الهيئة: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الوساطة في شراء الأوراق المالية وبيعها لحساب الغير مقابل عمولة.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شراء وبيع شخص للأوراق المالية لحسابه الخاص.</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تقديم الاستشارات الاستثمارية المتعلقة بالأوراق المالية مقابل عمولة.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إدارة المحافظ الاستثمارية.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تأسيس وإدارة أنظمة استثمار جماعي.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حفظ الأصول المكونة لأنظمة الاستثمار الجماعي.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عرض أو بيع أوراق مالية </a:t>
            </a:r>
            <a:r>
              <a:rPr lang="ar-KW" sz="1500" dirty="0">
                <a:solidFill>
                  <a:schemeClr val="tx2"/>
                </a:solidFill>
                <a:ea typeface="Calibri"/>
                <a:cs typeface="mohammad bold art 1" pitchFamily="2" charset="-78"/>
              </a:rPr>
              <a:t>لصالح </a:t>
            </a:r>
            <a:r>
              <a:rPr lang="ar-KW" sz="1500" dirty="0" smtClean="0">
                <a:solidFill>
                  <a:schemeClr val="tx2"/>
                </a:solidFill>
                <a:ea typeface="Calibri"/>
                <a:cs typeface="mohammad bold art 1" pitchFamily="2" charset="-78"/>
              </a:rPr>
              <a:t>مُصدرها أو حليفه أو الحصول على أوراق مالية من المٌصدر أو حليفه بغرض إعادة التسويق.</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وكالة التصنيف الائتماني.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أي أنشطة أخرى تقرر الهيئة اعتبارها أنشطة أوراق مالية.</a:t>
            </a:r>
            <a:endParaRPr lang="ar-KW" sz="1500" dirty="0">
              <a:solidFill>
                <a:schemeClr val="tx2"/>
              </a:solidFill>
              <a:ea typeface="Calibri"/>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endParaRPr lang="ar-KW" sz="1500" dirty="0" smtClean="0">
              <a:solidFill>
                <a:schemeClr val="tx2"/>
              </a:solidFill>
              <a:ea typeface="Calibri"/>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endParaRPr lang="en-US" sz="1500" dirty="0">
              <a:solidFill>
                <a:schemeClr val="tx2"/>
              </a:solidFill>
              <a:ea typeface="Calibri"/>
              <a:cs typeface="mohammad bold art 1" pitchFamily="2" charset="-78"/>
            </a:endParaRPr>
          </a:p>
          <a:p>
            <a:pPr marL="0" lvl="0" indent="0" algn="just" rtl="1" fontAlgn="base">
              <a:lnSpc>
                <a:spcPct val="115000"/>
              </a:lnSpc>
              <a:spcBef>
                <a:spcPts val="0"/>
              </a:spcBef>
              <a:buNone/>
            </a:pPr>
            <a:endParaRPr lang="ar-KW" sz="1500" dirty="0" smtClean="0">
              <a:solidFill>
                <a:schemeClr val="tx2"/>
              </a:solidFill>
              <a:ea typeface="Calibri"/>
              <a:cs typeface="mohammad bold art 1" pitchFamily="2" charset="-78"/>
            </a:endParaRPr>
          </a:p>
        </p:txBody>
      </p:sp>
    </p:spTree>
    <p:extLst>
      <p:ext uri="{BB962C8B-B14F-4D97-AF65-F5344CB8AC3E}">
        <p14:creationId xmlns:p14="http://schemas.microsoft.com/office/powerpoint/2010/main" val="338799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1000"/>
                                        <p:tgtEl>
                                          <p:spTgt spid="12">
                                            <p:txEl>
                                              <p:pRg st="1" end="1"/>
                                            </p:txEl>
                                          </p:spTgt>
                                        </p:tgtEl>
                                      </p:cBhvr>
                                    </p:animEffect>
                                    <p:anim calcmode="lin" valueType="num">
                                      <p:cBhvr>
                                        <p:cTn id="13"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1000"/>
                                        <p:tgtEl>
                                          <p:spTgt spid="12">
                                            <p:txEl>
                                              <p:pRg st="2" end="2"/>
                                            </p:txEl>
                                          </p:spTgt>
                                        </p:tgtEl>
                                      </p:cBhvr>
                                    </p:animEffect>
                                    <p:anim calcmode="lin" valueType="num">
                                      <p:cBhvr>
                                        <p:cTn id="18" dur="1000" fill="hold"/>
                                        <p:tgtEl>
                                          <p:spTgt spid="1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fade">
                                      <p:cBhvr>
                                        <p:cTn id="22" dur="1000"/>
                                        <p:tgtEl>
                                          <p:spTgt spid="12">
                                            <p:txEl>
                                              <p:pRg st="3" end="3"/>
                                            </p:txEl>
                                          </p:spTgt>
                                        </p:tgtEl>
                                      </p:cBhvr>
                                    </p:animEffect>
                                    <p:anim calcmode="lin" valueType="num">
                                      <p:cBhvr>
                                        <p:cTn id="23" dur="1000" fill="hold"/>
                                        <p:tgtEl>
                                          <p:spTgt spid="1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animEffect transition="in" filter="fade">
                                      <p:cBhvr>
                                        <p:cTn id="27" dur="1000"/>
                                        <p:tgtEl>
                                          <p:spTgt spid="12">
                                            <p:txEl>
                                              <p:pRg st="4" end="4"/>
                                            </p:txEl>
                                          </p:spTgt>
                                        </p:tgtEl>
                                      </p:cBhvr>
                                    </p:animEffect>
                                    <p:anim calcmode="lin" valueType="num">
                                      <p:cBhvr>
                                        <p:cTn id="28" dur="1000" fill="hold"/>
                                        <p:tgtEl>
                                          <p:spTgt spid="1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2">
                                            <p:txEl>
                                              <p:pRg st="5" end="5"/>
                                            </p:txEl>
                                          </p:spTgt>
                                        </p:tgtEl>
                                        <p:attrNameLst>
                                          <p:attrName>style.visibility</p:attrName>
                                        </p:attrNameLst>
                                      </p:cBhvr>
                                      <p:to>
                                        <p:strVal val="visible"/>
                                      </p:to>
                                    </p:set>
                                    <p:animEffect transition="in" filter="fade">
                                      <p:cBhvr>
                                        <p:cTn id="32" dur="1000"/>
                                        <p:tgtEl>
                                          <p:spTgt spid="12">
                                            <p:txEl>
                                              <p:pRg st="5" end="5"/>
                                            </p:txEl>
                                          </p:spTgt>
                                        </p:tgtEl>
                                      </p:cBhvr>
                                    </p:animEffect>
                                    <p:anim calcmode="lin" valueType="num">
                                      <p:cBhvr>
                                        <p:cTn id="33" dur="1000" fill="hold"/>
                                        <p:tgtEl>
                                          <p:spTgt spid="1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12">
                                            <p:txEl>
                                              <p:pRg st="6" end="6"/>
                                            </p:txEl>
                                          </p:spTgt>
                                        </p:tgtEl>
                                        <p:attrNameLst>
                                          <p:attrName>style.visibility</p:attrName>
                                        </p:attrNameLst>
                                      </p:cBhvr>
                                      <p:to>
                                        <p:strVal val="visible"/>
                                      </p:to>
                                    </p:set>
                                    <p:animEffect transition="in" filter="fade">
                                      <p:cBhvr>
                                        <p:cTn id="37" dur="1000"/>
                                        <p:tgtEl>
                                          <p:spTgt spid="12">
                                            <p:txEl>
                                              <p:pRg st="6" end="6"/>
                                            </p:txEl>
                                          </p:spTgt>
                                        </p:tgtEl>
                                      </p:cBhvr>
                                    </p:animEffect>
                                    <p:anim calcmode="lin" valueType="num">
                                      <p:cBhvr>
                                        <p:cTn id="38" dur="1000" fill="hold"/>
                                        <p:tgtEl>
                                          <p:spTgt spid="1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12">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12">
                                            <p:txEl>
                                              <p:pRg st="7" end="7"/>
                                            </p:txEl>
                                          </p:spTgt>
                                        </p:tgtEl>
                                        <p:attrNameLst>
                                          <p:attrName>style.visibility</p:attrName>
                                        </p:attrNameLst>
                                      </p:cBhvr>
                                      <p:to>
                                        <p:strVal val="visible"/>
                                      </p:to>
                                    </p:set>
                                    <p:animEffect transition="in" filter="fade">
                                      <p:cBhvr>
                                        <p:cTn id="42" dur="1000"/>
                                        <p:tgtEl>
                                          <p:spTgt spid="12">
                                            <p:txEl>
                                              <p:pRg st="7" end="7"/>
                                            </p:txEl>
                                          </p:spTgt>
                                        </p:tgtEl>
                                      </p:cBhvr>
                                    </p:animEffect>
                                    <p:anim calcmode="lin" valueType="num">
                                      <p:cBhvr>
                                        <p:cTn id="43" dur="1000" fill="hold"/>
                                        <p:tgtEl>
                                          <p:spTgt spid="12">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2">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12">
                                            <p:txEl>
                                              <p:pRg st="8" end="8"/>
                                            </p:txEl>
                                          </p:spTgt>
                                        </p:tgtEl>
                                        <p:attrNameLst>
                                          <p:attrName>style.visibility</p:attrName>
                                        </p:attrNameLst>
                                      </p:cBhvr>
                                      <p:to>
                                        <p:strVal val="visible"/>
                                      </p:to>
                                    </p:set>
                                    <p:animEffect transition="in" filter="fade">
                                      <p:cBhvr>
                                        <p:cTn id="47" dur="1000"/>
                                        <p:tgtEl>
                                          <p:spTgt spid="12">
                                            <p:txEl>
                                              <p:pRg st="8" end="8"/>
                                            </p:txEl>
                                          </p:spTgt>
                                        </p:tgtEl>
                                      </p:cBhvr>
                                    </p:animEffect>
                                    <p:anim calcmode="lin" valueType="num">
                                      <p:cBhvr>
                                        <p:cTn id="48" dur="1000" fill="hold"/>
                                        <p:tgtEl>
                                          <p:spTgt spid="12">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12">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12">
                                            <p:txEl>
                                              <p:pRg st="9" end="9"/>
                                            </p:txEl>
                                          </p:spTgt>
                                        </p:tgtEl>
                                        <p:attrNameLst>
                                          <p:attrName>style.visibility</p:attrName>
                                        </p:attrNameLst>
                                      </p:cBhvr>
                                      <p:to>
                                        <p:strVal val="visible"/>
                                      </p:to>
                                    </p:set>
                                    <p:animEffect transition="in" filter="fade">
                                      <p:cBhvr>
                                        <p:cTn id="52" dur="1000"/>
                                        <p:tgtEl>
                                          <p:spTgt spid="12">
                                            <p:txEl>
                                              <p:pRg st="9" end="9"/>
                                            </p:txEl>
                                          </p:spTgt>
                                        </p:tgtEl>
                                      </p:cBhvr>
                                    </p:animEffect>
                                    <p:anim calcmode="lin" valueType="num">
                                      <p:cBhvr>
                                        <p:cTn id="53" dur="1000" fill="hold"/>
                                        <p:tgtEl>
                                          <p:spTgt spid="12">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1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2204864"/>
            <a:ext cx="8229600" cy="3963992"/>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3" name="Rectangle 2"/>
          <p:cNvSpPr/>
          <p:nvPr/>
        </p:nvSpPr>
        <p:spPr>
          <a:xfrm>
            <a:off x="565001" y="1844824"/>
            <a:ext cx="7969399" cy="4289636"/>
          </a:xfrm>
          <a:prstGeom prst="rect">
            <a:avLst/>
          </a:prstGeom>
        </p:spPr>
        <p:txBody>
          <a:bodyPr wrap="square">
            <a:spAutoFit/>
          </a:bodyPr>
          <a:lstStyle/>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a:t>
            </a:r>
            <a:r>
              <a:rPr lang="ar-SA" sz="1650" dirty="0">
                <a:solidFill>
                  <a:schemeClr val="tx2"/>
                </a:solidFill>
                <a:cs typeface="mohammad bold art 1" pitchFamily="2" charset="-78"/>
              </a:rPr>
              <a:t>الحالة المالية </a:t>
            </a:r>
            <a:r>
              <a:rPr lang="ar-SA" sz="1650" dirty="0" smtClean="0">
                <a:solidFill>
                  <a:schemeClr val="tx2"/>
                </a:solidFill>
                <a:cs typeface="mohammad bold art 1" pitchFamily="2" charset="-78"/>
              </a:rPr>
              <a:t>للش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 </a:t>
            </a:r>
            <a:r>
              <a:rPr lang="ar-SA" sz="1650" dirty="0">
                <a:solidFill>
                  <a:schemeClr val="tx2"/>
                </a:solidFill>
                <a:cs typeface="mohammad bold art 1" pitchFamily="2" charset="-78"/>
              </a:rPr>
              <a:t>والمخاطر المرتبطة </a:t>
            </a:r>
            <a:r>
              <a:rPr lang="ar-SA" sz="1650" dirty="0" smtClean="0">
                <a:solidFill>
                  <a:schemeClr val="tx2"/>
                </a:solidFill>
                <a:cs typeface="mohammad bold art 1" pitchFamily="2" charset="-78"/>
              </a:rPr>
              <a:t>بأنشطته </a:t>
            </a:r>
            <a:r>
              <a:rPr lang="ar-SA" sz="1650" dirty="0">
                <a:solidFill>
                  <a:schemeClr val="tx2"/>
                </a:solidFill>
                <a:cs typeface="mohammad bold art 1" pitchFamily="2" charset="-78"/>
              </a:rPr>
              <a:t>الحالية </a:t>
            </a:r>
            <a:r>
              <a:rPr lang="ar-SA" sz="1650" dirty="0" smtClean="0">
                <a:solidFill>
                  <a:schemeClr val="tx2"/>
                </a:solidFill>
                <a:cs typeface="mohammad bold art 1" pitchFamily="2" charset="-78"/>
              </a:rPr>
              <a:t>والمستقبلية.</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مدى </a:t>
            </a:r>
            <a:r>
              <a:rPr lang="ar-KW" sz="1650" dirty="0">
                <a:solidFill>
                  <a:schemeClr val="tx2"/>
                </a:solidFill>
                <a:cs typeface="mohammad bold art 1" pitchFamily="2" charset="-78"/>
              </a:rPr>
              <a:t>ا</a:t>
            </a:r>
            <a:r>
              <a:rPr lang="ar-SA" sz="1650" dirty="0" smtClean="0">
                <a:solidFill>
                  <a:schemeClr val="tx2"/>
                </a:solidFill>
                <a:cs typeface="mohammad bold art 1" pitchFamily="2" charset="-78"/>
              </a:rPr>
              <a:t>لتزام الش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 بقانون </a:t>
            </a:r>
            <a:r>
              <a:rPr lang="ar-KW" sz="1650" dirty="0" smtClean="0">
                <a:solidFill>
                  <a:schemeClr val="tx2"/>
                </a:solidFill>
                <a:cs typeface="mohammad bold art 1" pitchFamily="2" charset="-78"/>
              </a:rPr>
              <a:t>الهيئة</a:t>
            </a:r>
            <a:r>
              <a:rPr lang="ar-SA" sz="1650" dirty="0" smtClean="0">
                <a:solidFill>
                  <a:schemeClr val="tx2"/>
                </a:solidFill>
                <a:cs typeface="mohammad bold art 1" pitchFamily="2" charset="-78"/>
              </a:rPr>
              <a:t> ولائحته التنفيذية، والقرارات والتعليمات الصادرة </a:t>
            </a:r>
            <a:r>
              <a:rPr lang="ar-KW" sz="1650" dirty="0" smtClean="0">
                <a:solidFill>
                  <a:schemeClr val="tx2"/>
                </a:solidFill>
                <a:cs typeface="mohammad bold art 1" pitchFamily="2" charset="-78"/>
              </a:rPr>
              <a:t>ع</a:t>
            </a:r>
            <a:r>
              <a:rPr lang="ar-SA" sz="1650" dirty="0" smtClean="0">
                <a:solidFill>
                  <a:schemeClr val="tx2"/>
                </a:solidFill>
                <a:cs typeface="mohammad bold art 1" pitchFamily="2" charset="-78"/>
              </a:rPr>
              <a:t>ن الهيئة، والقوانين الأخرى ذات الصلة.</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a:t>
            </a:r>
            <a:r>
              <a:rPr lang="ar-SA" sz="1650" dirty="0">
                <a:solidFill>
                  <a:schemeClr val="tx2"/>
                </a:solidFill>
                <a:cs typeface="mohammad bold art 1" pitchFamily="2" charset="-78"/>
              </a:rPr>
              <a:t>مدى التكامل والفعالية في نظم الرقابة </a:t>
            </a:r>
            <a:r>
              <a:rPr lang="ar-SA" sz="1650" dirty="0" smtClean="0">
                <a:solidFill>
                  <a:schemeClr val="tx2"/>
                </a:solidFill>
                <a:cs typeface="mohammad bold art 1" pitchFamily="2" charset="-78"/>
              </a:rPr>
              <a:t>الداخلية، </a:t>
            </a:r>
            <a:r>
              <a:rPr lang="ar-SA" sz="1650" dirty="0">
                <a:solidFill>
                  <a:schemeClr val="tx2"/>
                </a:solidFill>
                <a:cs typeface="mohammad bold art 1" pitchFamily="2" charset="-78"/>
              </a:rPr>
              <a:t>وإدارة المخاطر لدى </a:t>
            </a:r>
            <a:r>
              <a:rPr lang="ar-SA" sz="1650" dirty="0" smtClean="0">
                <a:solidFill>
                  <a:schemeClr val="tx2"/>
                </a:solidFill>
                <a:cs typeface="mohammad bold art 1" pitchFamily="2" charset="-78"/>
              </a:rPr>
              <a:t>الش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تحديد </a:t>
            </a:r>
            <a:r>
              <a:rPr lang="ar-SA" sz="1650" dirty="0">
                <a:solidFill>
                  <a:schemeClr val="tx2"/>
                </a:solidFill>
                <a:cs typeface="mohammad bold art 1" pitchFamily="2" charset="-78"/>
              </a:rPr>
              <a:t>الجوانب التي يمكن أن تنطوي على أي عمليات احتيال أو </a:t>
            </a:r>
            <a:r>
              <a:rPr lang="ar-SA" sz="1650" dirty="0" smtClean="0">
                <a:solidFill>
                  <a:schemeClr val="tx2"/>
                </a:solidFill>
                <a:cs typeface="mohammad bold art 1" pitchFamily="2" charset="-78"/>
              </a:rPr>
              <a:t>تلاعب.</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تشجيع </a:t>
            </a:r>
            <a:r>
              <a:rPr lang="ar-SA" sz="1650" dirty="0">
                <a:solidFill>
                  <a:schemeClr val="tx2"/>
                </a:solidFill>
                <a:cs typeface="mohammad bold art 1" pitchFamily="2" charset="-78"/>
              </a:rPr>
              <a:t>الرقابة الذاتية لدى </a:t>
            </a:r>
            <a:r>
              <a:rPr lang="ar-SA" sz="1650" dirty="0" smtClean="0">
                <a:solidFill>
                  <a:schemeClr val="tx2"/>
                </a:solidFill>
                <a:cs typeface="mohammad bold art 1" pitchFamily="2" charset="-78"/>
              </a:rPr>
              <a:t>ال</a:t>
            </a:r>
            <a:r>
              <a:rPr lang="ar-KW" sz="1650" dirty="0" smtClean="0">
                <a:solidFill>
                  <a:schemeClr val="tx2"/>
                </a:solidFill>
                <a:cs typeface="mohammad bold art 1" pitchFamily="2" charset="-78"/>
              </a:rPr>
              <a:t>أشخاص المرخص</a:t>
            </a:r>
            <a:r>
              <a:rPr lang="ar-SA" sz="1650" dirty="0" smtClean="0">
                <a:solidFill>
                  <a:schemeClr val="tx2"/>
                </a:solidFill>
                <a:cs typeface="mohammad bold art 1" pitchFamily="2" charset="-78"/>
              </a:rPr>
              <a:t> </a:t>
            </a:r>
            <a:r>
              <a:rPr lang="ar-KW" sz="1650" dirty="0" smtClean="0">
                <a:solidFill>
                  <a:schemeClr val="tx2"/>
                </a:solidFill>
                <a:cs typeface="mohammad bold art 1" pitchFamily="2" charset="-78"/>
              </a:rPr>
              <a:t>لهم </a:t>
            </a:r>
            <a:r>
              <a:rPr lang="ar-SA" sz="1650" dirty="0" smtClean="0">
                <a:solidFill>
                  <a:schemeClr val="tx2"/>
                </a:solidFill>
                <a:cs typeface="mohammad bold art 1" pitchFamily="2" charset="-78"/>
              </a:rPr>
              <a:t>وتطوير </a:t>
            </a:r>
            <a:r>
              <a:rPr lang="ar-SA" sz="1650" dirty="0">
                <a:solidFill>
                  <a:schemeClr val="tx2"/>
                </a:solidFill>
                <a:cs typeface="mohammad bold art 1" pitchFamily="2" charset="-78"/>
              </a:rPr>
              <a:t>ثقافة الالتزام </a:t>
            </a:r>
            <a:r>
              <a:rPr lang="ar-SA" sz="1650" dirty="0" smtClean="0">
                <a:solidFill>
                  <a:schemeClr val="tx2"/>
                </a:solidFill>
                <a:cs typeface="mohammad bold art 1" pitchFamily="2" charset="-78"/>
              </a:rPr>
              <a:t>لديهم.</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كفاءة ونزاهة القائمين على إدارة الشخص المرخص </a:t>
            </a:r>
            <a:r>
              <a:rPr lang="ar-KW" sz="1650" dirty="0" smtClean="0">
                <a:solidFill>
                  <a:schemeClr val="tx2"/>
                </a:solidFill>
                <a:cs typeface="mohammad bold art 1" pitchFamily="2" charset="-78"/>
              </a:rPr>
              <a:t>له </a:t>
            </a:r>
            <a:r>
              <a:rPr lang="ar-KW" sz="1650" dirty="0">
                <a:solidFill>
                  <a:schemeClr val="tx2"/>
                </a:solidFill>
                <a:cs typeface="mohammad bold art 1" pitchFamily="2" charset="-78"/>
              </a:rPr>
              <a:t>والتحقق من امتلاكهم للمهارات والقدرات الفنية التي تتيح لهم </a:t>
            </a:r>
            <a:r>
              <a:rPr lang="ar-KW" sz="1650" dirty="0" smtClean="0">
                <a:solidFill>
                  <a:schemeClr val="tx2"/>
                </a:solidFill>
                <a:cs typeface="mohammad bold art 1" pitchFamily="2" charset="-78"/>
              </a:rPr>
              <a:t>القيام بأعمالهم على </a:t>
            </a:r>
            <a:r>
              <a:rPr lang="ar-KW" sz="1650" dirty="0">
                <a:solidFill>
                  <a:schemeClr val="tx2"/>
                </a:solidFill>
                <a:cs typeface="mohammad bold art 1" pitchFamily="2" charset="-78"/>
              </a:rPr>
              <a:t>أكمل </a:t>
            </a:r>
            <a:r>
              <a:rPr lang="ar-KW" sz="1650" dirty="0" smtClean="0">
                <a:solidFill>
                  <a:schemeClr val="tx2"/>
                </a:solidFill>
                <a:cs typeface="mohammad bold art 1" pitchFamily="2" charset="-78"/>
              </a:rPr>
              <a:t>وجه.</a:t>
            </a:r>
            <a:endParaRPr lang="en-US" sz="1650"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مهام واختصاصات 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18552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4713387"/>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5" name="Rectangle 4"/>
          <p:cNvSpPr/>
          <p:nvPr/>
        </p:nvSpPr>
        <p:spPr>
          <a:xfrm>
            <a:off x="533400" y="1916832"/>
            <a:ext cx="8001000" cy="4104009"/>
          </a:xfrm>
          <a:prstGeom prst="rect">
            <a:avLst/>
          </a:prstGeom>
        </p:spPr>
        <p:txBody>
          <a:bodyPr wrap="square">
            <a:spAutoFit/>
          </a:bodyPr>
          <a:lstStyle/>
          <a:p>
            <a:pPr marL="404813" lvl="0" indent="-287338" algn="just" rtl="1">
              <a:lnSpc>
                <a:spcPct val="150000"/>
              </a:lnSpc>
              <a:spcBef>
                <a:spcPts val="1200"/>
              </a:spcBef>
              <a:buFont typeface="+mj-lt"/>
              <a:buAutoNum type="arabicPeriod" startAt="7"/>
            </a:pPr>
            <a:r>
              <a:rPr lang="ar-SA" sz="1650" dirty="0">
                <a:solidFill>
                  <a:schemeClr val="tx2"/>
                </a:solidFill>
                <a:cs typeface="mohammad bold art 1" pitchFamily="2" charset="-78"/>
              </a:rPr>
              <a:t>التأكد من توافر السياسات واللوائح التي تتناول كافة أنشطة </a:t>
            </a:r>
            <a:r>
              <a:rPr lang="ar-SA" sz="1650" dirty="0" smtClean="0">
                <a:solidFill>
                  <a:schemeClr val="tx2"/>
                </a:solidFill>
                <a:cs typeface="mohammad bold art 1" pitchFamily="2" charset="-78"/>
              </a:rPr>
              <a:t>ال</a:t>
            </a:r>
            <a:r>
              <a:rPr lang="ar-KW" sz="1650" dirty="0" smtClean="0">
                <a:solidFill>
                  <a:schemeClr val="tx2"/>
                </a:solidFill>
                <a:cs typeface="mohammad bold art 1" pitchFamily="2" charset="-78"/>
              </a:rPr>
              <a:t>أشخاص المرخص لهم</a:t>
            </a:r>
            <a:r>
              <a:rPr lang="ar-KW" sz="1650" dirty="0">
                <a:solidFill>
                  <a:schemeClr val="tx2"/>
                </a:solidFill>
                <a:cs typeface="mohammad bold art 1" pitchFamily="2" charset="-78"/>
              </a:rPr>
              <a:t>،</a:t>
            </a:r>
            <a:r>
              <a:rPr lang="ar-SA" sz="1650" dirty="0" smtClean="0">
                <a:solidFill>
                  <a:schemeClr val="tx2"/>
                </a:solidFill>
                <a:cs typeface="mohammad bold art 1" pitchFamily="2" charset="-78"/>
              </a:rPr>
              <a:t> </a:t>
            </a:r>
            <a:r>
              <a:rPr lang="ar-SA" sz="1650" dirty="0">
                <a:solidFill>
                  <a:schemeClr val="tx2"/>
                </a:solidFill>
                <a:cs typeface="mohammad bold art 1" pitchFamily="2" charset="-78"/>
              </a:rPr>
              <a:t>و</a:t>
            </a:r>
            <a:r>
              <a:rPr lang="ar-KW" sz="1650" dirty="0">
                <a:solidFill>
                  <a:schemeClr val="tx2"/>
                </a:solidFill>
                <a:cs typeface="mohammad bold art 1" pitchFamily="2" charset="-78"/>
              </a:rPr>
              <a:t>تقييم مدى </a:t>
            </a:r>
            <a:r>
              <a:rPr lang="ar-KW" sz="1650" dirty="0" smtClean="0">
                <a:solidFill>
                  <a:schemeClr val="tx2"/>
                </a:solidFill>
                <a:cs typeface="mohammad bold art 1" pitchFamily="2" charset="-78"/>
              </a:rPr>
              <a:t>كفايتها. </a:t>
            </a:r>
            <a:endParaRPr lang="en-US" sz="1650" dirty="0">
              <a:solidFill>
                <a:schemeClr val="tx2"/>
              </a:solidFill>
              <a:cs typeface="mohammad bold art 1" pitchFamily="2" charset="-78"/>
            </a:endParaRP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مدى كفاية إجراءات العمل المعتمدة من قبل مجلس الإدارة لمختــــلف أنشطة وإدارات </a:t>
            </a:r>
            <a:r>
              <a:rPr lang="ar-KW" sz="1650" dirty="0" smtClean="0">
                <a:solidFill>
                  <a:schemeClr val="tx2"/>
                </a:solidFill>
                <a:cs typeface="mohammad bold art 1" pitchFamily="2" charset="-78"/>
              </a:rPr>
              <a:t>الأشخاص المرخص لهم، </a:t>
            </a:r>
            <a:r>
              <a:rPr lang="ar-KW" sz="1650" dirty="0">
                <a:solidFill>
                  <a:schemeClr val="tx2"/>
                </a:solidFill>
                <a:cs typeface="mohammad bold art 1" pitchFamily="2" charset="-78"/>
              </a:rPr>
              <a:t>وما إذا كان يتم مراجعة وتحديث تلك الإجراءات بشكل </a:t>
            </a:r>
            <a:r>
              <a:rPr lang="ar-KW" sz="1650" dirty="0" smtClean="0">
                <a:solidFill>
                  <a:schemeClr val="tx2"/>
                </a:solidFill>
                <a:cs typeface="mohammad bold art 1" pitchFamily="2" charset="-78"/>
              </a:rPr>
              <a:t>دوري، </a:t>
            </a:r>
            <a:r>
              <a:rPr lang="ar-KW" sz="1650" dirty="0">
                <a:solidFill>
                  <a:schemeClr val="tx2"/>
                </a:solidFill>
                <a:cs typeface="mohammad bold art 1" pitchFamily="2" charset="-78"/>
              </a:rPr>
              <a:t>فضلاً عن التأكد من مدى </a:t>
            </a:r>
            <a:r>
              <a:rPr lang="ar-KW" sz="1650" dirty="0" smtClean="0">
                <a:solidFill>
                  <a:schemeClr val="tx2"/>
                </a:solidFill>
                <a:cs typeface="mohammad bold art 1" pitchFamily="2" charset="-78"/>
              </a:rPr>
              <a:t>الالتزام بهذه الإجراءات. </a:t>
            </a:r>
            <a:endParaRPr lang="en-US" sz="1650" dirty="0">
              <a:solidFill>
                <a:schemeClr val="tx2"/>
              </a:solidFill>
              <a:cs typeface="mohammad bold art 1" pitchFamily="2" charset="-78"/>
            </a:endParaRP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نظم التقارير المعمول </a:t>
            </a:r>
            <a:r>
              <a:rPr lang="ar-KW" sz="1650" dirty="0" smtClean="0">
                <a:solidFill>
                  <a:schemeClr val="tx2"/>
                </a:solidFill>
                <a:cs typeface="mohammad bold art 1" pitchFamily="2" charset="-78"/>
              </a:rPr>
              <a:t>بها، </a:t>
            </a:r>
            <a:r>
              <a:rPr lang="ar-KW" sz="1650" dirty="0">
                <a:solidFill>
                  <a:schemeClr val="tx2"/>
                </a:solidFill>
                <a:cs typeface="mohammad bold art 1" pitchFamily="2" charset="-78"/>
              </a:rPr>
              <a:t>والتأكد من صحة ودقة البيانات الدورية المقدمة </a:t>
            </a:r>
            <a:r>
              <a:rPr lang="ar-KW" sz="1650" dirty="0" smtClean="0">
                <a:solidFill>
                  <a:schemeClr val="tx2"/>
                </a:solidFill>
                <a:cs typeface="mohammad bold art 1" pitchFamily="2" charset="-78"/>
              </a:rPr>
              <a:t>للهيئة.</a:t>
            </a: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التحقق </a:t>
            </a:r>
            <a:r>
              <a:rPr lang="ar-KW" sz="1650" dirty="0">
                <a:solidFill>
                  <a:schemeClr val="tx2"/>
                </a:solidFill>
                <a:cs typeface="mohammad bold art 1" pitchFamily="2" charset="-78"/>
              </a:rPr>
              <a:t>من مدى تصويب </a:t>
            </a:r>
            <a:r>
              <a:rPr lang="ar-KW" sz="1650" dirty="0" smtClean="0">
                <a:solidFill>
                  <a:schemeClr val="tx2"/>
                </a:solidFill>
                <a:cs typeface="mohammad bold art 1" pitchFamily="2" charset="-78"/>
              </a:rPr>
              <a:t>المخالفات التي أسفر عنها التفتيش الميداني السابق. </a:t>
            </a:r>
            <a:endParaRPr lang="en-US" sz="1650" dirty="0">
              <a:solidFill>
                <a:schemeClr val="tx2"/>
              </a:solidFill>
              <a:cs typeface="mohammad bold art 1" pitchFamily="2" charset="-78"/>
            </a:endParaRPr>
          </a:p>
          <a:p>
            <a:pPr marL="404813"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التحقق </a:t>
            </a:r>
            <a:r>
              <a:rPr lang="ar-KW" sz="1650" dirty="0">
                <a:solidFill>
                  <a:schemeClr val="tx2"/>
                </a:solidFill>
                <a:cs typeface="mohammad bold art 1" pitchFamily="2" charset="-78"/>
              </a:rPr>
              <a:t>من مدى تصويب وتدارك </a:t>
            </a:r>
            <a:r>
              <a:rPr lang="ar-KW" sz="1650" dirty="0" smtClean="0">
                <a:solidFill>
                  <a:schemeClr val="tx2"/>
                </a:solidFill>
                <a:cs typeface="mohammad bold art 1" pitchFamily="2" charset="-78"/>
              </a:rPr>
              <a:t>الشخص المرخص له </a:t>
            </a:r>
            <a:r>
              <a:rPr lang="ar-KW" sz="1650" dirty="0">
                <a:solidFill>
                  <a:schemeClr val="tx2"/>
                </a:solidFill>
                <a:cs typeface="mohammad bold art 1" pitchFamily="2" charset="-78"/>
              </a:rPr>
              <a:t>لملاحظات مراقب الحسابات الخارجي والمدقق </a:t>
            </a:r>
            <a:r>
              <a:rPr lang="ar-KW" sz="1650" dirty="0" smtClean="0">
                <a:solidFill>
                  <a:schemeClr val="tx2"/>
                </a:solidFill>
                <a:cs typeface="mohammad bold art 1" pitchFamily="2" charset="-78"/>
              </a:rPr>
              <a:t>الداخلي.</a:t>
            </a:r>
            <a:endParaRPr lang="ar-KW" sz="1650"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مهام واختصاصات إدارة التفتيش الميداني - تابع:</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4479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5">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5">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5">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p:cTn id="31"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شركات الاستثمار</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916832"/>
            <a:ext cx="7994848" cy="4248472"/>
          </a:xfrm>
        </p:spPr>
        <p:txBody>
          <a:bodyPr>
            <a:normAutofit/>
          </a:bodyPr>
          <a:lstStyle/>
          <a:p>
            <a:pPr marL="166688" lvl="0" indent="-166688" algn="justLow" rtl="1">
              <a:lnSpc>
                <a:spcPct val="200000"/>
              </a:lnSpc>
              <a:spcBef>
                <a:spcPts val="600"/>
              </a:spcBef>
              <a:buFont typeface="Wingdings" panose="05000000000000000000" pitchFamily="2" charset="2"/>
              <a:buChar char="§"/>
            </a:pPr>
            <a:r>
              <a:rPr lang="ar-KW" sz="1700" dirty="0">
                <a:solidFill>
                  <a:schemeClr val="tx2"/>
                </a:solidFill>
                <a:cs typeface="mohammad bold art 1" pitchFamily="2" charset="-78"/>
              </a:rPr>
              <a:t>يبلغ عدد شركات الاستثمار الخاضعة لرقابة هيئة أسواق المال </a:t>
            </a:r>
            <a:r>
              <a:rPr lang="en-US" sz="1700" dirty="0" smtClean="0">
                <a:solidFill>
                  <a:schemeClr val="tx2"/>
                </a:solidFill>
                <a:cs typeface="mohammad bold art 1" pitchFamily="2" charset="-78"/>
              </a:rPr>
              <a:t>81</a:t>
            </a:r>
            <a:r>
              <a:rPr lang="ar-KW" sz="1700" dirty="0" smtClean="0">
                <a:solidFill>
                  <a:schemeClr val="tx2"/>
                </a:solidFill>
                <a:cs typeface="mohammad bold art 1" pitchFamily="2" charset="-78"/>
              </a:rPr>
              <a:t> </a:t>
            </a:r>
            <a:r>
              <a:rPr lang="ar-KW" sz="1700" dirty="0">
                <a:solidFill>
                  <a:schemeClr val="tx2"/>
                </a:solidFill>
                <a:cs typeface="mohammad bold art 1" pitchFamily="2" charset="-78"/>
              </a:rPr>
              <a:t>شركة حتى تاريخه فضلاً عن 75 صندوق استثماري</a:t>
            </a:r>
            <a:r>
              <a:rPr lang="ar-KW" sz="1700" dirty="0" smtClean="0">
                <a:solidFill>
                  <a:schemeClr val="tx2"/>
                </a:solidFill>
                <a:cs typeface="mohammad bold art 1" pitchFamily="2" charset="-78"/>
              </a:rPr>
              <a:t>.</a:t>
            </a:r>
          </a:p>
          <a:p>
            <a:pPr marL="166688" lvl="0" indent="-166688" algn="justLow" rtl="1">
              <a:lnSpc>
                <a:spcPct val="200000"/>
              </a:lnSpc>
              <a:spcBef>
                <a:spcPts val="600"/>
              </a:spcBef>
              <a:buFont typeface="Wingdings" panose="05000000000000000000" pitchFamily="2" charset="2"/>
              <a:buChar char="§"/>
            </a:pPr>
            <a:endParaRPr lang="ar-KW" sz="1700" dirty="0">
              <a:solidFill>
                <a:srgbClr val="4F81BD">
                  <a:lumMod val="50000"/>
                </a:srgbClr>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عدد شركات الاستثمار:</a:t>
            </a:r>
            <a:endParaRPr lang="en-US" dirty="0">
              <a:solidFill>
                <a:schemeClr val="tx2"/>
              </a:solidFill>
              <a:cs typeface="mohammad bold art 1" pitchFamily="2" charset="-78"/>
            </a:endParaRPr>
          </a:p>
        </p:txBody>
      </p:sp>
      <p:sp>
        <p:nvSpPr>
          <p:cNvPr id="13" name="Rectangle 12"/>
          <p:cNvSpPr/>
          <p:nvPr/>
        </p:nvSpPr>
        <p:spPr>
          <a:xfrm>
            <a:off x="1835696" y="4674840"/>
            <a:ext cx="2448192"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sz="1400" dirty="0" smtClean="0">
                <a:cs typeface="mohammad bold art 1" pitchFamily="2" charset="-78"/>
              </a:rPr>
              <a:t>الشركات غير المدرجة</a:t>
            </a:r>
          </a:p>
          <a:p>
            <a:pPr algn="ctr">
              <a:lnSpc>
                <a:spcPct val="150000"/>
              </a:lnSpc>
              <a:spcBef>
                <a:spcPts val="600"/>
              </a:spcBef>
            </a:pPr>
            <a:r>
              <a:rPr lang="ar-KW" sz="1400" dirty="0" smtClean="0">
                <a:cs typeface="mohammad bold art 1" pitchFamily="2" charset="-78"/>
              </a:rPr>
              <a:t>(52 شركة استثمار)</a:t>
            </a:r>
            <a:endParaRPr lang="ar-KW" sz="1400" dirty="0">
              <a:cs typeface="mohammad bold art 1" pitchFamily="2" charset="-78"/>
            </a:endParaRPr>
          </a:p>
        </p:txBody>
      </p:sp>
      <p:sp>
        <p:nvSpPr>
          <p:cNvPr id="14" name="Rectangle 13"/>
          <p:cNvSpPr/>
          <p:nvPr/>
        </p:nvSpPr>
        <p:spPr>
          <a:xfrm>
            <a:off x="4787944" y="4674840"/>
            <a:ext cx="2448192"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1400" dirty="0" smtClean="0">
                <a:cs typeface="mohammad bold art 1" pitchFamily="2" charset="-78"/>
              </a:rPr>
              <a:t>الشركات المدرجة في سوق الكويت للأوراق المالية</a:t>
            </a:r>
          </a:p>
          <a:p>
            <a:pPr algn="ctr" rtl="1">
              <a:lnSpc>
                <a:spcPct val="150000"/>
              </a:lnSpc>
              <a:spcBef>
                <a:spcPts val="600"/>
              </a:spcBef>
            </a:pPr>
            <a:r>
              <a:rPr lang="ar-KW" sz="1400" dirty="0" smtClean="0">
                <a:cs typeface="mohammad bold art 1" pitchFamily="2" charset="-78"/>
              </a:rPr>
              <a:t>(29 شركة استثمار)</a:t>
            </a:r>
            <a:endParaRPr lang="ar-KW" sz="1400" dirty="0">
              <a:cs typeface="mohammad bold art 1" pitchFamily="2" charset="-78"/>
            </a:endParaRPr>
          </a:p>
        </p:txBody>
      </p:sp>
      <p:sp>
        <p:nvSpPr>
          <p:cNvPr id="15" name="Rectangle 14"/>
          <p:cNvSpPr/>
          <p:nvPr/>
        </p:nvSpPr>
        <p:spPr>
          <a:xfrm>
            <a:off x="1835808" y="3373302"/>
            <a:ext cx="5400328" cy="3960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1400" dirty="0" smtClean="0">
                <a:cs typeface="mohammad bold art 1" pitchFamily="2" charset="-78"/>
              </a:rPr>
              <a:t>شركات الاستثمار</a:t>
            </a:r>
            <a:endParaRPr lang="ar-KW" sz="1400" dirty="0">
              <a:cs typeface="mohammad bold art 1" pitchFamily="2" charset="-78"/>
            </a:endParaRPr>
          </a:p>
        </p:txBody>
      </p:sp>
      <p:cxnSp>
        <p:nvCxnSpPr>
          <p:cNvPr id="16" name="Straight Connector 15"/>
          <p:cNvCxnSpPr/>
          <p:nvPr/>
        </p:nvCxnSpPr>
        <p:spPr>
          <a:xfrm>
            <a:off x="4499912" y="3769302"/>
            <a:ext cx="0" cy="36576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636016" y="4149048"/>
            <a:ext cx="1728000" cy="32"/>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364008" y="4165366"/>
            <a:ext cx="0" cy="365760"/>
          </a:xfrm>
          <a:prstGeom prst="line">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635816" y="4165366"/>
            <a:ext cx="0" cy="365760"/>
          </a:xfrm>
          <a:prstGeom prst="line">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60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wipe(down)">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circle(in)">
                                      <p:cBhvr>
                                        <p:cTn id="19" dur="2000"/>
                                        <p:tgtEl>
                                          <p:spTgt spid="16"/>
                                        </p:tgtEl>
                                      </p:cBhvr>
                                    </p:animEffect>
                                  </p:childTnLst>
                                </p:cTn>
                              </p:par>
                              <p:par>
                                <p:cTn id="20" presetID="6" presetClass="entr" presetSubtype="16"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par>
                                <p:cTn id="23" presetID="6" presetClass="entr" presetSubtype="16"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ircle(in)">
                                      <p:cBhvr>
                                        <p:cTn id="25" dur="2000"/>
                                        <p:tgtEl>
                                          <p:spTgt spid="18"/>
                                        </p:tgtEl>
                                      </p:cBhvr>
                                    </p:animEffect>
                                  </p:childTnLst>
                                </p:cTn>
                              </p:par>
                              <p:par>
                                <p:cTn id="26" presetID="6" presetClass="entr" presetSubtype="16"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circle(in)">
                                      <p:cBhvr>
                                        <p:cTn id="28" dur="20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down)">
                                      <p:cBhvr>
                                        <p:cTn id="33" dur="500"/>
                                        <p:tgtEl>
                                          <p:spTgt spid="14"/>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down)">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شركات الاستثمار</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916832"/>
            <a:ext cx="7994848" cy="4248472"/>
          </a:xfrm>
        </p:spPr>
        <p:txBody>
          <a:bodyPr>
            <a:normAutofit/>
          </a:bodyPr>
          <a:lstStyle/>
          <a:p>
            <a:pPr marL="166688" lvl="0" indent="-166688" algn="justLow" rtl="1">
              <a:lnSpc>
                <a:spcPct val="200000"/>
              </a:lnSpc>
              <a:spcBef>
                <a:spcPts val="600"/>
              </a:spcBef>
              <a:buFont typeface="Wingdings" panose="05000000000000000000" pitchFamily="2" charset="2"/>
              <a:buChar char="§"/>
            </a:pPr>
            <a:r>
              <a:rPr lang="ar-KW" sz="1700" dirty="0" smtClean="0">
                <a:solidFill>
                  <a:schemeClr val="tx2"/>
                </a:solidFill>
                <a:cs typeface="mohammad bold art 1" pitchFamily="2" charset="-78"/>
              </a:rPr>
              <a:t>لتطبيق </a:t>
            </a:r>
            <a:r>
              <a:rPr lang="ar-KW" sz="1700" dirty="0">
                <a:solidFill>
                  <a:schemeClr val="tx2"/>
                </a:solidFill>
                <a:cs typeface="mohammad bold art 1" pitchFamily="2" charset="-78"/>
              </a:rPr>
              <a:t>رقابة ميدانية فعالة ومؤثرة قائمة على  تحديد درجة المخاطر المختلفة التي قد تتعرض لها الشركات والصناديق الاستثمارية، ومدى قدرتها على الاستجابة السريعة للأزمات الطارئة، فقد ظهرت الحاجة </a:t>
            </a:r>
            <a:r>
              <a:rPr lang="ar-KW" sz="1700" dirty="0" smtClean="0">
                <a:solidFill>
                  <a:schemeClr val="tx2"/>
                </a:solidFill>
                <a:cs typeface="mohammad bold art 1" pitchFamily="2" charset="-78"/>
              </a:rPr>
              <a:t>إلى وضع </a:t>
            </a:r>
            <a:r>
              <a:rPr lang="ar-KW" sz="1700" u="sng" dirty="0">
                <a:solidFill>
                  <a:schemeClr val="tx2"/>
                </a:solidFill>
                <a:cs typeface="mohammad bold art 1" pitchFamily="2" charset="-78"/>
              </a:rPr>
              <a:t>آلية لتحديد الأولوية لفحص الشركات الخاضعة لرقابة الهيئة</a:t>
            </a:r>
            <a:r>
              <a:rPr lang="ar-KW" sz="1700" dirty="0">
                <a:solidFill>
                  <a:schemeClr val="tx2"/>
                </a:solidFill>
                <a:cs typeface="mohammad bold art 1" pitchFamily="2" charset="-78"/>
              </a:rPr>
              <a:t> مما يعزز من قدرة الهيئة على الكشف المبكر عن المخاطر التي قد تواجهها</a:t>
            </a:r>
            <a:r>
              <a:rPr lang="ar-KW" sz="1700" dirty="0" smtClean="0">
                <a:solidFill>
                  <a:schemeClr val="tx2"/>
                </a:solidFill>
                <a:cs typeface="mohammad bold art 1" pitchFamily="2" charset="-78"/>
              </a:rPr>
              <a:t>.</a:t>
            </a:r>
          </a:p>
          <a:p>
            <a:pPr marL="166688" lvl="0" indent="-166688" algn="justLow" rtl="1">
              <a:lnSpc>
                <a:spcPct val="200000"/>
              </a:lnSpc>
              <a:spcBef>
                <a:spcPts val="1200"/>
              </a:spcBef>
              <a:buFont typeface="Wingdings" panose="05000000000000000000" pitchFamily="2" charset="2"/>
              <a:buChar char="§"/>
            </a:pPr>
            <a:r>
              <a:rPr lang="ar-KW" sz="1700" dirty="0" smtClean="0">
                <a:solidFill>
                  <a:schemeClr val="tx2"/>
                </a:solidFill>
                <a:cs typeface="mohammad bold art 1" pitchFamily="2" charset="-78"/>
              </a:rPr>
              <a:t>يتم </a:t>
            </a:r>
            <a:r>
              <a:rPr lang="ar-KW" sz="1700" dirty="0">
                <a:solidFill>
                  <a:schemeClr val="tx2"/>
                </a:solidFill>
                <a:cs typeface="mohammad bold art 1" pitchFamily="2" charset="-78"/>
              </a:rPr>
              <a:t>تحديث خطة التفتيش الميداني بشكل دوري </a:t>
            </a:r>
            <a:r>
              <a:rPr lang="ar-KW" sz="1700" dirty="0" smtClean="0">
                <a:solidFill>
                  <a:schemeClr val="tx2"/>
                </a:solidFill>
                <a:cs typeface="mohammad bold art 1" pitchFamily="2" charset="-78"/>
              </a:rPr>
              <a:t>كل </a:t>
            </a:r>
            <a:r>
              <a:rPr lang="ar-KW" sz="1700" dirty="0">
                <a:solidFill>
                  <a:schemeClr val="tx2"/>
                </a:solidFill>
                <a:cs typeface="mohammad bold art 1" pitchFamily="2" charset="-78"/>
              </a:rPr>
              <a:t>ستة أشهر وذلك </a:t>
            </a:r>
            <a:r>
              <a:rPr lang="ar-KW" sz="1700" dirty="0" smtClean="0">
                <a:solidFill>
                  <a:schemeClr val="tx2"/>
                </a:solidFill>
                <a:cs typeface="mohammad bold art 1" pitchFamily="2" charset="-78"/>
              </a:rPr>
              <a:t>بسبب تحديد معطيات </a:t>
            </a:r>
            <a:r>
              <a:rPr lang="ar-KW" sz="1700" dirty="0">
                <a:solidFill>
                  <a:schemeClr val="tx2"/>
                </a:solidFill>
                <a:cs typeface="mohammad bold art 1" pitchFamily="2" charset="-78"/>
              </a:rPr>
              <a:t>آلية خطة التفتيش الميداني </a:t>
            </a:r>
            <a:r>
              <a:rPr lang="ar-KW" sz="1700" dirty="0" smtClean="0">
                <a:solidFill>
                  <a:schemeClr val="tx2"/>
                </a:solidFill>
                <a:cs typeface="mohammad bold art 1" pitchFamily="2" charset="-78"/>
              </a:rPr>
              <a:t>بناءً </a:t>
            </a:r>
            <a:r>
              <a:rPr lang="ar-KW" sz="1700" dirty="0">
                <a:solidFill>
                  <a:schemeClr val="tx2"/>
                </a:solidFill>
                <a:cs typeface="mohammad bold art 1" pitchFamily="2" charset="-78"/>
              </a:rPr>
              <a:t>على البيانات المالية للشركات سواء كانت المعطيات بنوداً خارج نطاق بيان المركز المالي أو ناتجة عن أداء الشركة المالي.</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1440"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آلية تصنيف شركات الاستثمار لإعداد خطة التفتيش الميداني</a:t>
            </a:r>
            <a:r>
              <a:rPr lang="ar-KW" dirty="0" smtClean="0">
                <a:solidFill>
                  <a:schemeClr val="tx2"/>
                </a:solidFill>
                <a:cs typeface="mohammad bold art 1" pitchFamily="2" charset="-78"/>
              </a:rPr>
              <a:t>:</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190960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3419872" y="5157192"/>
            <a:ext cx="2286001" cy="792088"/>
          </a:xfrm>
          <a:prstGeom prst="rect">
            <a:avLst/>
          </a:prstGeom>
          <a:solidFill>
            <a:schemeClr val="bg1">
              <a:lumMod val="9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400" dirty="0">
                <a:solidFill>
                  <a:schemeClr val="tx2"/>
                </a:solidFill>
                <a:latin typeface="Agency FB" panose="020B0503020202020204" pitchFamily="34" charset="0"/>
                <a:cs typeface="mohammad bold art 1" pitchFamily="2" charset="-78"/>
              </a:rPr>
              <a:t>المؤشرات المالية </a:t>
            </a:r>
            <a:endParaRPr lang="ar-KW" sz="1400" dirty="0" smtClean="0">
              <a:solidFill>
                <a:schemeClr val="tx2"/>
              </a:solidFill>
              <a:latin typeface="Agency FB" panose="020B0503020202020204" pitchFamily="34" charset="0"/>
              <a:cs typeface="mohammad bold art 1" pitchFamily="2" charset="-78"/>
            </a:endParaRPr>
          </a:p>
          <a:p>
            <a:pPr algn="ctr"/>
            <a:r>
              <a:rPr lang="ar-KW" sz="1400" dirty="0" smtClean="0">
                <a:solidFill>
                  <a:schemeClr val="tx2"/>
                </a:solidFill>
                <a:latin typeface="Agency FB" panose="020B0503020202020204" pitchFamily="34" charset="0"/>
                <a:cs typeface="mohammad bold art 1" pitchFamily="2" charset="-78"/>
              </a:rPr>
              <a:t>الخاصة </a:t>
            </a:r>
            <a:r>
              <a:rPr lang="ar-KW" sz="1400" dirty="0">
                <a:solidFill>
                  <a:schemeClr val="tx2"/>
                </a:solidFill>
                <a:latin typeface="Agency FB" panose="020B0503020202020204" pitchFamily="34" charset="0"/>
                <a:cs typeface="mohammad bold art 1" pitchFamily="2" charset="-78"/>
              </a:rPr>
              <a:t>بالشركة</a:t>
            </a:r>
            <a:endParaRPr lang="en-US" sz="1400" dirty="0">
              <a:solidFill>
                <a:schemeClr val="tx2"/>
              </a:solidFill>
              <a:latin typeface="Agency FB" panose="020B0503020202020204" pitchFamily="34" charset="0"/>
              <a:cs typeface="mohammad bold art 1" pitchFamily="2" charset="-78"/>
            </a:endParaRPr>
          </a:p>
        </p:txBody>
      </p:sp>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شركات الاستثمار</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844824"/>
            <a:ext cx="7994848" cy="576064"/>
          </a:xfrm>
        </p:spPr>
        <p:txBody>
          <a:bodyPr>
            <a:normAutofit fontScale="92500" lnSpcReduction="10000"/>
          </a:bodyPr>
          <a:lstStyle/>
          <a:p>
            <a:pPr marL="166688" lvl="0" indent="-166688" algn="justLow" rtl="1">
              <a:lnSpc>
                <a:spcPct val="200000"/>
              </a:lnSpc>
              <a:spcBef>
                <a:spcPts val="600"/>
              </a:spcBef>
              <a:buFont typeface="Wingdings" panose="05000000000000000000" pitchFamily="2" charset="2"/>
              <a:buChar char="§"/>
            </a:pPr>
            <a:r>
              <a:rPr lang="ar-KW" sz="1700" dirty="0" smtClean="0">
                <a:solidFill>
                  <a:schemeClr val="tx2"/>
                </a:solidFill>
                <a:cs typeface="mohammad bold art 1" pitchFamily="2" charset="-78"/>
              </a:rPr>
              <a:t>معطيات </a:t>
            </a:r>
            <a:r>
              <a:rPr lang="ar-KW" sz="1700" dirty="0">
                <a:solidFill>
                  <a:schemeClr val="tx2"/>
                </a:solidFill>
                <a:cs typeface="mohammad bold art 1" pitchFamily="2" charset="-78"/>
              </a:rPr>
              <a:t>آلية </a:t>
            </a:r>
            <a:r>
              <a:rPr lang="ar-KW" sz="1700" dirty="0" smtClean="0">
                <a:solidFill>
                  <a:schemeClr val="tx2"/>
                </a:solidFill>
                <a:cs typeface="mohammad bold art 1" pitchFamily="2" charset="-78"/>
              </a:rPr>
              <a:t>تصنيف شركات الاستثمار:</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1440"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آلية تصنيف شركات الاستثمار لإعداد خطة التفتيش الميداني</a:t>
            </a:r>
            <a:r>
              <a:rPr lang="ar-KW" dirty="0" smtClean="0">
                <a:solidFill>
                  <a:schemeClr val="tx2"/>
                </a:solidFill>
                <a:cs typeface="mohammad bold art 1" pitchFamily="2" charset="-78"/>
              </a:rPr>
              <a:t>:</a:t>
            </a:r>
            <a:endParaRPr lang="en-US" dirty="0">
              <a:solidFill>
                <a:schemeClr val="tx2"/>
              </a:solidFill>
              <a:cs typeface="mohammad bold art 1" pitchFamily="2" charset="-78"/>
            </a:endParaRPr>
          </a:p>
        </p:txBody>
      </p:sp>
      <p:sp>
        <p:nvSpPr>
          <p:cNvPr id="5" name="Rectangle 4"/>
          <p:cNvSpPr/>
          <p:nvPr/>
        </p:nvSpPr>
        <p:spPr>
          <a:xfrm>
            <a:off x="3196952" y="3861048"/>
            <a:ext cx="2743200" cy="936104"/>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solidFill>
                  <a:schemeClr val="tx2"/>
                </a:solidFill>
                <a:latin typeface="Agency FB" panose="020B0503020202020204" pitchFamily="34" charset="0"/>
                <a:cs typeface="mohammad bold art 1" pitchFamily="2" charset="-78"/>
              </a:rPr>
              <a:t>معطيات آلية </a:t>
            </a:r>
            <a:r>
              <a:rPr lang="ar-KW" sz="1600" dirty="0" smtClean="0">
                <a:solidFill>
                  <a:schemeClr val="tx2"/>
                </a:solidFill>
                <a:latin typeface="Agency FB" panose="020B0503020202020204" pitchFamily="34" charset="0"/>
                <a:cs typeface="mohammad bold art 1" pitchFamily="2" charset="-78"/>
              </a:rPr>
              <a:t>تصنيف شركات الاستثمار</a:t>
            </a:r>
            <a:endParaRPr lang="en-US" sz="1600" dirty="0">
              <a:solidFill>
                <a:schemeClr val="tx2"/>
              </a:solidFill>
              <a:latin typeface="Agency FB" panose="020B0503020202020204" pitchFamily="34" charset="0"/>
              <a:cs typeface="mohammad bold art 1" pitchFamily="2" charset="-78"/>
            </a:endParaRPr>
          </a:p>
        </p:txBody>
      </p:sp>
      <p:sp>
        <p:nvSpPr>
          <p:cNvPr id="6" name="Isosceles Triangle 5"/>
          <p:cNvSpPr/>
          <p:nvPr/>
        </p:nvSpPr>
        <p:spPr>
          <a:xfrm>
            <a:off x="3419872" y="3573016"/>
            <a:ext cx="2286000" cy="216024"/>
          </a:xfrm>
          <a:prstGeom prst="triangle">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gency FB" panose="020B0503020202020204" pitchFamily="34" charset="0"/>
            </a:endParaRPr>
          </a:p>
        </p:txBody>
      </p:sp>
      <p:sp>
        <p:nvSpPr>
          <p:cNvPr id="18" name="Isosceles Triangle 17"/>
          <p:cNvSpPr/>
          <p:nvPr/>
        </p:nvSpPr>
        <p:spPr>
          <a:xfrm rot="10800000">
            <a:off x="3438128" y="4869159"/>
            <a:ext cx="2286000" cy="216024"/>
          </a:xfrm>
          <a:prstGeom prst="triangle">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latin typeface="Agency FB" panose="020B0503020202020204" pitchFamily="34" charset="0"/>
            </a:endParaRPr>
          </a:p>
        </p:txBody>
      </p:sp>
      <p:sp>
        <p:nvSpPr>
          <p:cNvPr id="19" name="Isosceles Triangle 18"/>
          <p:cNvSpPr/>
          <p:nvPr/>
        </p:nvSpPr>
        <p:spPr>
          <a:xfrm rot="16200000">
            <a:off x="2514619" y="4158228"/>
            <a:ext cx="914400" cy="320040"/>
          </a:xfrm>
          <a:prstGeom prst="triangle">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latin typeface="Agency FB" panose="020B0503020202020204" pitchFamily="34" charset="0"/>
            </a:endParaRPr>
          </a:p>
        </p:txBody>
      </p:sp>
      <p:sp>
        <p:nvSpPr>
          <p:cNvPr id="20" name="Oval 19"/>
          <p:cNvSpPr/>
          <p:nvPr/>
        </p:nvSpPr>
        <p:spPr>
          <a:xfrm>
            <a:off x="6372200" y="3871900"/>
            <a:ext cx="1517904" cy="925252"/>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2"/>
              </a:solidFill>
              <a:latin typeface="Agency FB" panose="020B0503020202020204" pitchFamily="34" charset="0"/>
              <a:cs typeface="mohammad bold art 1" pitchFamily="2" charset="-78"/>
            </a:endParaRPr>
          </a:p>
        </p:txBody>
      </p:sp>
      <p:sp>
        <p:nvSpPr>
          <p:cNvPr id="27" name="Rectangle 26"/>
          <p:cNvSpPr/>
          <p:nvPr/>
        </p:nvSpPr>
        <p:spPr>
          <a:xfrm>
            <a:off x="3419871" y="2708920"/>
            <a:ext cx="2286001" cy="792088"/>
          </a:xfrm>
          <a:prstGeom prst="rect">
            <a:avLst/>
          </a:prstGeom>
          <a:solidFill>
            <a:schemeClr val="bg1">
              <a:lumMod val="9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400" dirty="0">
                <a:solidFill>
                  <a:schemeClr val="tx2"/>
                </a:solidFill>
                <a:latin typeface="Agency FB" panose="020B0503020202020204" pitchFamily="34" charset="0"/>
                <a:cs typeface="mohammad bold art 1" pitchFamily="2" charset="-78"/>
              </a:rPr>
              <a:t>إدراج أسهم الشركة في سوق الكويت للأوراق المالية من عدمه</a:t>
            </a:r>
            <a:endParaRPr lang="en-US" sz="1400" dirty="0">
              <a:solidFill>
                <a:schemeClr val="tx2"/>
              </a:solidFill>
              <a:latin typeface="Agency FB" panose="020B0503020202020204" pitchFamily="34" charset="0"/>
              <a:cs typeface="mohammad bold art 1" pitchFamily="2" charset="-78"/>
            </a:endParaRPr>
          </a:p>
        </p:txBody>
      </p:sp>
      <p:sp>
        <p:nvSpPr>
          <p:cNvPr id="25" name="Oval 24"/>
          <p:cNvSpPr/>
          <p:nvPr/>
        </p:nvSpPr>
        <p:spPr>
          <a:xfrm>
            <a:off x="553736" y="5085184"/>
            <a:ext cx="2617419" cy="792088"/>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2"/>
              </a:solidFill>
              <a:latin typeface="Agency FB" panose="020B0503020202020204" pitchFamily="34" charset="0"/>
              <a:cs typeface="mohammad bold art 1" pitchFamily="2" charset="-78"/>
            </a:endParaRPr>
          </a:p>
        </p:txBody>
      </p:sp>
      <p:sp>
        <p:nvSpPr>
          <p:cNvPr id="30" name="Rectangle 29"/>
          <p:cNvSpPr/>
          <p:nvPr/>
        </p:nvSpPr>
        <p:spPr>
          <a:xfrm>
            <a:off x="6444209" y="3933056"/>
            <a:ext cx="1224135" cy="792088"/>
          </a:xfrm>
          <a:prstGeom prst="rect">
            <a:avLst/>
          </a:prstGeom>
          <a:solidFill>
            <a:schemeClr val="bg1">
              <a:lumMod val="9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KW" sz="1400" dirty="0">
                <a:solidFill>
                  <a:schemeClr val="tx2"/>
                </a:solidFill>
                <a:latin typeface="Agency FB" panose="020B0503020202020204" pitchFamily="34" charset="0"/>
                <a:cs typeface="mohammad bold art 1" pitchFamily="2" charset="-78"/>
              </a:rPr>
              <a:t>حجم الأموال المدارة نيابة عن الغير</a:t>
            </a:r>
            <a:endParaRPr lang="en-US" sz="1400" dirty="0">
              <a:solidFill>
                <a:schemeClr val="tx2"/>
              </a:solidFill>
              <a:latin typeface="Agency FB" panose="020B0503020202020204" pitchFamily="34" charset="0"/>
              <a:cs typeface="mohammad bold art 1" pitchFamily="2" charset="-78"/>
            </a:endParaRPr>
          </a:p>
        </p:txBody>
      </p:sp>
      <p:sp>
        <p:nvSpPr>
          <p:cNvPr id="31" name="Rectangle 30"/>
          <p:cNvSpPr/>
          <p:nvPr/>
        </p:nvSpPr>
        <p:spPr>
          <a:xfrm>
            <a:off x="1475656" y="3933056"/>
            <a:ext cx="1224135" cy="792088"/>
          </a:xfrm>
          <a:prstGeom prst="rect">
            <a:avLst/>
          </a:prstGeom>
          <a:solidFill>
            <a:schemeClr val="bg1">
              <a:lumMod val="9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KW" sz="1400" dirty="0" smtClean="0">
                <a:solidFill>
                  <a:schemeClr val="tx2"/>
                </a:solidFill>
                <a:latin typeface="Agency FB" panose="020B0503020202020204" pitchFamily="34" charset="0"/>
                <a:cs typeface="mohammad bold art 1" pitchFamily="2" charset="-78"/>
              </a:rPr>
              <a:t>حجم أصول الشركة </a:t>
            </a:r>
            <a:endParaRPr lang="en-US" sz="1400" dirty="0">
              <a:solidFill>
                <a:schemeClr val="tx2"/>
              </a:solidFill>
              <a:latin typeface="Agency FB" panose="020B0503020202020204" pitchFamily="34" charset="0"/>
              <a:cs typeface="mohammad bold art 1" pitchFamily="2" charset="-78"/>
            </a:endParaRPr>
          </a:p>
        </p:txBody>
      </p:sp>
      <p:sp>
        <p:nvSpPr>
          <p:cNvPr id="34" name="Isosceles Triangle 33"/>
          <p:cNvSpPr/>
          <p:nvPr/>
        </p:nvSpPr>
        <p:spPr>
          <a:xfrm rot="5400000">
            <a:off x="5714980" y="4158228"/>
            <a:ext cx="914400" cy="320040"/>
          </a:xfrm>
          <a:prstGeom prst="triangle">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latin typeface="Agency FB" panose="020B0503020202020204" pitchFamily="34" charset="0"/>
            </a:endParaRPr>
          </a:p>
        </p:txBody>
      </p:sp>
    </p:spTree>
    <p:extLst>
      <p:ext uri="{BB962C8B-B14F-4D97-AF65-F5344CB8AC3E}">
        <p14:creationId xmlns:p14="http://schemas.microsoft.com/office/powerpoint/2010/main" val="177688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أنواع التفتيش الميداني</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484784"/>
            <a:ext cx="8077200" cy="1440160"/>
          </a:xfrm>
        </p:spPr>
        <p:txBody>
          <a:bodyPr>
            <a:noAutofit/>
          </a:bodyPr>
          <a:lstStyle/>
          <a:p>
            <a:pPr marL="0" indent="0" algn="just" rtl="1" fontAlgn="base">
              <a:lnSpc>
                <a:spcPct val="150000"/>
              </a:lnSpc>
              <a:spcBef>
                <a:spcPct val="0"/>
              </a:spcBef>
              <a:spcAft>
                <a:spcPts val="600"/>
              </a:spcAft>
              <a:buNone/>
            </a:pPr>
            <a:r>
              <a:rPr lang="ar-KW" sz="1800" dirty="0" smtClean="0">
                <a:solidFill>
                  <a:schemeClr val="tx2"/>
                </a:solidFill>
                <a:ea typeface="Calibri"/>
                <a:cs typeface="mohammad bold art 1" pitchFamily="2" charset="-78"/>
              </a:rPr>
              <a:t>وتقوم </a:t>
            </a:r>
            <a:r>
              <a:rPr lang="ar-KW" sz="1800" dirty="0">
                <a:solidFill>
                  <a:schemeClr val="tx2"/>
                </a:solidFill>
                <a:ea typeface="Calibri"/>
                <a:cs typeface="mohammad bold art 1" pitchFamily="2" charset="-78"/>
              </a:rPr>
              <a:t>الهيئة بإجراء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على الأشخاص المرخص لهم التزاماً منها بما جاء بأحكام مواد </a:t>
            </a:r>
            <a:r>
              <a:rPr lang="ar-KW" sz="1800" dirty="0" smtClean="0">
                <a:solidFill>
                  <a:schemeClr val="tx2"/>
                </a:solidFill>
                <a:ea typeface="Calibri"/>
                <a:cs typeface="mohammad bold art 1" pitchFamily="2" charset="-78"/>
              </a:rPr>
              <a:t>قانون الهيئة </a:t>
            </a:r>
            <a:r>
              <a:rPr lang="ar-KW" sz="1800" dirty="0">
                <a:solidFill>
                  <a:schemeClr val="tx2"/>
                </a:solidFill>
                <a:ea typeface="Calibri"/>
                <a:cs typeface="mohammad bold art 1" pitchFamily="2" charset="-78"/>
              </a:rPr>
              <a:t>ولائحته </a:t>
            </a:r>
            <a:r>
              <a:rPr lang="ar-KW" sz="1800" dirty="0" smtClean="0">
                <a:solidFill>
                  <a:schemeClr val="tx2"/>
                </a:solidFill>
                <a:ea typeface="Calibri"/>
                <a:cs typeface="mohammad bold art 1" pitchFamily="2" charset="-78"/>
              </a:rPr>
              <a:t>التنفيذية والقرارات والتعليمات الصادرة عن الهيئة, وذلك </a:t>
            </a:r>
            <a:r>
              <a:rPr lang="ar-KW" sz="1800" dirty="0">
                <a:solidFill>
                  <a:schemeClr val="tx2"/>
                </a:solidFill>
                <a:ea typeface="Calibri"/>
                <a:cs typeface="mohammad bold art 1" pitchFamily="2" charset="-78"/>
              </a:rPr>
              <a:t>وفق أنواع </a:t>
            </a:r>
            <a:r>
              <a:rPr lang="ar-KW" sz="1800" dirty="0" smtClean="0">
                <a:solidFill>
                  <a:schemeClr val="tx2"/>
                </a:solidFill>
                <a:ea typeface="Calibri"/>
                <a:cs typeface="mohammad bold art 1" pitchFamily="2" charset="-78"/>
              </a:rPr>
              <a:t>التفتيش </a:t>
            </a:r>
            <a:r>
              <a:rPr lang="ar-KW" sz="2000" dirty="0" smtClean="0">
                <a:solidFill>
                  <a:schemeClr val="tx2"/>
                </a:solidFill>
                <a:ea typeface="Calibri"/>
                <a:cs typeface="mohammad bold art 1" pitchFamily="2" charset="-78"/>
              </a:rPr>
              <a:t>التالية:</a:t>
            </a:r>
            <a:endParaRPr lang="en-US" sz="2000" dirty="0">
              <a:solidFill>
                <a:schemeClr val="tx2"/>
              </a:solidFill>
              <a:ea typeface="Calibri"/>
              <a:cs typeface="mohammad bold art 1" pitchFamily="2" charset="-78"/>
            </a:endParaRPr>
          </a:p>
          <a:p>
            <a:pPr marL="0" lvl="0" indent="0" algn="just" rtl="1" fontAlgn="base">
              <a:lnSpc>
                <a:spcPct val="115000"/>
              </a:lnSpc>
              <a:spcBef>
                <a:spcPts val="0"/>
              </a:spcBef>
              <a:buNone/>
            </a:pPr>
            <a:endParaRPr lang="ar-KW" sz="2400" dirty="0" smtClean="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2993504" y="3356992"/>
            <a:ext cx="3162672" cy="432048"/>
            <a:chOff x="2993504" y="3645023"/>
            <a:chExt cx="3162672" cy="432048"/>
          </a:xfrm>
          <a:solidFill>
            <a:schemeClr val="bg1">
              <a:lumMod val="85000"/>
            </a:schemeClr>
          </a:solidFill>
        </p:grpSpPr>
        <p:sp>
          <p:nvSpPr>
            <p:cNvPr id="13" name="Rectangle 12"/>
            <p:cNvSpPr/>
            <p:nvPr/>
          </p:nvSpPr>
          <p:spPr>
            <a:xfrm>
              <a:off x="2993504" y="3645023"/>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الشامل</a:t>
              </a:r>
              <a:endParaRPr lang="ar-KW" dirty="0">
                <a:solidFill>
                  <a:schemeClr val="tx2"/>
                </a:solidFill>
                <a:cs typeface="mohammad bold art 1" pitchFamily="2" charset="-78"/>
              </a:endParaRPr>
            </a:p>
          </p:txBody>
        </p:sp>
        <p:sp>
          <p:nvSpPr>
            <p:cNvPr id="12" name="Rectangle 11"/>
            <p:cNvSpPr/>
            <p:nvPr/>
          </p:nvSpPr>
          <p:spPr>
            <a:xfrm>
              <a:off x="5580112" y="3645023"/>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1</a:t>
              </a:r>
            </a:p>
          </p:txBody>
        </p:sp>
      </p:grpSp>
      <p:grpSp>
        <p:nvGrpSpPr>
          <p:cNvPr id="6" name="Group 5"/>
          <p:cNvGrpSpPr/>
          <p:nvPr/>
        </p:nvGrpSpPr>
        <p:grpSpPr>
          <a:xfrm>
            <a:off x="2987824" y="4005065"/>
            <a:ext cx="3168352" cy="432048"/>
            <a:chOff x="2987824" y="4293096"/>
            <a:chExt cx="3168352" cy="432048"/>
          </a:xfrm>
          <a:solidFill>
            <a:schemeClr val="bg1">
              <a:lumMod val="85000"/>
            </a:schemeClr>
          </a:solidFill>
        </p:grpSpPr>
        <p:sp>
          <p:nvSpPr>
            <p:cNvPr id="8" name="Rectangle 7"/>
            <p:cNvSpPr/>
            <p:nvPr/>
          </p:nvSpPr>
          <p:spPr>
            <a:xfrm>
              <a:off x="2987824" y="429309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النوعي</a:t>
              </a:r>
              <a:endParaRPr lang="ar-KW" dirty="0">
                <a:solidFill>
                  <a:schemeClr val="tx2"/>
                </a:solidFill>
                <a:cs typeface="mohammad bold art 1" pitchFamily="2" charset="-78"/>
              </a:endParaRPr>
            </a:p>
          </p:txBody>
        </p:sp>
        <p:sp>
          <p:nvSpPr>
            <p:cNvPr id="14" name="Rectangle 13"/>
            <p:cNvSpPr/>
            <p:nvPr/>
          </p:nvSpPr>
          <p:spPr>
            <a:xfrm>
              <a:off x="5580112" y="429309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2</a:t>
              </a:r>
            </a:p>
          </p:txBody>
        </p:sp>
      </p:grpSp>
      <p:grpSp>
        <p:nvGrpSpPr>
          <p:cNvPr id="7" name="Group 6"/>
          <p:cNvGrpSpPr/>
          <p:nvPr/>
        </p:nvGrpSpPr>
        <p:grpSpPr>
          <a:xfrm>
            <a:off x="2987824" y="4653137"/>
            <a:ext cx="3168352" cy="432048"/>
            <a:chOff x="2987824" y="4941168"/>
            <a:chExt cx="3168352" cy="432048"/>
          </a:xfrm>
          <a:solidFill>
            <a:schemeClr val="bg1">
              <a:lumMod val="85000"/>
            </a:schemeClr>
          </a:solidFill>
        </p:grpSpPr>
        <p:sp>
          <p:nvSpPr>
            <p:cNvPr id="15" name="Rectangle 14"/>
            <p:cNvSpPr/>
            <p:nvPr/>
          </p:nvSpPr>
          <p:spPr>
            <a:xfrm>
              <a:off x="2987824" y="4941168"/>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محدد </a:t>
              </a:r>
              <a:r>
                <a:rPr lang="ar-KW" dirty="0">
                  <a:solidFill>
                    <a:schemeClr val="tx2"/>
                  </a:solidFill>
                  <a:cs typeface="mohammad bold art 1" pitchFamily="2" charset="-78"/>
                </a:rPr>
                <a:t>الغرض</a:t>
              </a:r>
            </a:p>
          </p:txBody>
        </p:sp>
        <p:sp>
          <p:nvSpPr>
            <p:cNvPr id="16" name="Rectangle 15"/>
            <p:cNvSpPr/>
            <p:nvPr/>
          </p:nvSpPr>
          <p:spPr>
            <a:xfrm>
              <a:off x="5580112" y="4941168"/>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3</a:t>
              </a:r>
            </a:p>
          </p:txBody>
        </p:sp>
      </p:grpSp>
    </p:spTree>
    <p:extLst>
      <p:ext uri="{BB962C8B-B14F-4D97-AF65-F5344CB8AC3E}">
        <p14:creationId xmlns:p14="http://schemas.microsoft.com/office/powerpoint/2010/main" val="156038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0.70"/>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par>
                                <p:cTn id="17" presetID="55"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par>
                                <p:cTn id="22" presetID="55"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1000" fill="hold"/>
                                        <p:tgtEl>
                                          <p:spTgt spid="7"/>
                                        </p:tgtEl>
                                        <p:attrNameLst>
                                          <p:attrName>ppt_w</p:attrName>
                                        </p:attrNameLst>
                                      </p:cBhvr>
                                      <p:tavLst>
                                        <p:tav tm="0">
                                          <p:val>
                                            <p:strVal val="#ppt_w*0.70"/>
                                          </p:val>
                                        </p:tav>
                                        <p:tav tm="100000">
                                          <p:val>
                                            <p:strVal val="#ppt_w"/>
                                          </p:val>
                                        </p:tav>
                                      </p:tavLst>
                                    </p:anim>
                                    <p:anim calcmode="lin" valueType="num">
                                      <p:cBhvr>
                                        <p:cTn id="25" dur="1000" fill="hold"/>
                                        <p:tgtEl>
                                          <p:spTgt spid="7"/>
                                        </p:tgtEl>
                                        <p:attrNameLst>
                                          <p:attrName>ppt_h</p:attrName>
                                        </p:attrNameLst>
                                      </p:cBhvr>
                                      <p:tavLst>
                                        <p:tav tm="0">
                                          <p:val>
                                            <p:strVal val="#ppt_h"/>
                                          </p:val>
                                        </p:tav>
                                        <p:tav tm="100000">
                                          <p:val>
                                            <p:strVal val="#ppt_h"/>
                                          </p:val>
                                        </p:tav>
                                      </p:tavLst>
                                    </p:anim>
                                    <p:animEffect transition="in" filter="fade">
                                      <p:cBhvr>
                                        <p:cTn id="2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أنواع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556792"/>
            <a:ext cx="8081392" cy="4525963"/>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smtClean="0">
                <a:solidFill>
                  <a:schemeClr val="tx2"/>
                </a:solidFill>
                <a:ea typeface="Calibri"/>
                <a:cs typeface="mohammad bold art 1" pitchFamily="2" charset="-78"/>
              </a:rPr>
              <a:t>يتمثل </a:t>
            </a:r>
            <a:r>
              <a:rPr lang="ar-KW" sz="1800" dirty="0">
                <a:solidFill>
                  <a:schemeClr val="tx2"/>
                </a:solidFill>
                <a:ea typeface="Calibri"/>
                <a:cs typeface="mohammad bold art 1" pitchFamily="2" charset="-78"/>
              </a:rPr>
              <a:t>في إجراء عملية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على نطاق شامل يتناول كافة أنشطة الشخص المرخص </a:t>
            </a:r>
            <a:r>
              <a:rPr lang="ar-KW" sz="1800" dirty="0" smtClean="0">
                <a:solidFill>
                  <a:schemeClr val="tx2"/>
                </a:solidFill>
                <a:ea typeface="Calibri"/>
                <a:cs typeface="mohammad bold art 1" pitchFamily="2" charset="-78"/>
              </a:rPr>
              <a:t>له، </a:t>
            </a:r>
            <a:r>
              <a:rPr lang="ar-KW" sz="1800" dirty="0">
                <a:solidFill>
                  <a:schemeClr val="tx2"/>
                </a:solidFill>
                <a:ea typeface="Calibri"/>
                <a:cs typeface="mohammad bold art 1" pitchFamily="2" charset="-78"/>
              </a:rPr>
              <a:t>حيث يتم التأكد من </a:t>
            </a:r>
            <a:r>
              <a:rPr lang="ar-KW" sz="1800" dirty="0" smtClean="0">
                <a:solidFill>
                  <a:schemeClr val="tx2"/>
                </a:solidFill>
                <a:ea typeface="Calibri"/>
                <a:cs typeface="mohammad bold art 1" pitchFamily="2" charset="-78"/>
              </a:rPr>
              <a:t>الالتزام بكافة </a:t>
            </a:r>
            <a:r>
              <a:rPr lang="ar-KW" sz="1800" dirty="0">
                <a:solidFill>
                  <a:schemeClr val="tx2"/>
                </a:solidFill>
                <a:ea typeface="Calibri"/>
                <a:cs typeface="mohammad bold art 1" pitchFamily="2" charset="-78"/>
              </a:rPr>
              <a:t>أحكام </a:t>
            </a:r>
            <a:r>
              <a:rPr lang="ar-KW" sz="1800" dirty="0" smtClean="0">
                <a:solidFill>
                  <a:schemeClr val="tx2"/>
                </a:solidFill>
                <a:ea typeface="Calibri"/>
                <a:cs typeface="mohammad bold art 1" pitchFamily="2" charset="-78"/>
              </a:rPr>
              <a:t>قانون الهيئة ولائحته التنفيذية، </a:t>
            </a:r>
            <a:r>
              <a:rPr lang="ar-KW" sz="1800" dirty="0">
                <a:solidFill>
                  <a:schemeClr val="tx2"/>
                </a:solidFill>
                <a:ea typeface="Calibri"/>
                <a:cs typeface="mohammad bold art 1" pitchFamily="2" charset="-78"/>
              </a:rPr>
              <a:t>والقرارات والتعليمات الصادرة </a:t>
            </a:r>
            <a:r>
              <a:rPr lang="ar-KW" sz="1800" dirty="0" smtClean="0">
                <a:solidFill>
                  <a:schemeClr val="tx2"/>
                </a:solidFill>
                <a:ea typeface="Calibri"/>
                <a:cs typeface="mohammad bold art 1" pitchFamily="2" charset="-78"/>
              </a:rPr>
              <a:t>عن الهيئة، </a:t>
            </a:r>
            <a:r>
              <a:rPr lang="ar-KW" sz="1800" dirty="0">
                <a:solidFill>
                  <a:schemeClr val="tx2"/>
                </a:solidFill>
                <a:ea typeface="Calibri"/>
                <a:cs typeface="mohammad bold art 1" pitchFamily="2" charset="-78"/>
              </a:rPr>
              <a:t>وذلك من خلال فحص كافة بنود المركز </a:t>
            </a:r>
            <a:r>
              <a:rPr lang="ar-KW" sz="1800" dirty="0" smtClean="0">
                <a:solidFill>
                  <a:schemeClr val="tx2"/>
                </a:solidFill>
                <a:ea typeface="Calibri"/>
                <a:cs typeface="mohammad bold art 1" pitchFamily="2" charset="-78"/>
              </a:rPr>
              <a:t>المالي للشخص </a:t>
            </a:r>
            <a:r>
              <a:rPr lang="ar-KW" sz="1800" dirty="0">
                <a:solidFill>
                  <a:schemeClr val="tx2"/>
                </a:solidFill>
                <a:ea typeface="Calibri"/>
                <a:cs typeface="mohammad bold art 1" pitchFamily="2" charset="-78"/>
              </a:rPr>
              <a:t>المرخص له وتقييم مدى كفاية رأس المال وجودة </a:t>
            </a:r>
            <a:r>
              <a:rPr lang="ar-KW" sz="1800" dirty="0" smtClean="0">
                <a:solidFill>
                  <a:schemeClr val="tx2"/>
                </a:solidFill>
                <a:ea typeface="Calibri"/>
                <a:cs typeface="mohammad bold art 1" pitchFamily="2" charset="-78"/>
              </a:rPr>
              <a:t>الأصول والسيولة ورأس المال والربحية </a:t>
            </a:r>
            <a:r>
              <a:rPr lang="ar-KW" sz="1800" dirty="0">
                <a:solidFill>
                  <a:schemeClr val="tx2"/>
                </a:solidFill>
                <a:ea typeface="Calibri"/>
                <a:cs typeface="mohammad bold art 1" pitchFamily="2" charset="-78"/>
              </a:rPr>
              <a:t>ومخاطر </a:t>
            </a:r>
            <a:r>
              <a:rPr lang="ar-KW" sz="1800" dirty="0" smtClean="0">
                <a:solidFill>
                  <a:schemeClr val="tx2"/>
                </a:solidFill>
                <a:ea typeface="Calibri"/>
                <a:cs typeface="mohammad bold art 1" pitchFamily="2" charset="-78"/>
              </a:rPr>
              <a:t>السوق، </a:t>
            </a:r>
            <a:r>
              <a:rPr lang="ar-KW" sz="1800" dirty="0">
                <a:solidFill>
                  <a:schemeClr val="tx2"/>
                </a:solidFill>
                <a:ea typeface="Calibri"/>
                <a:cs typeface="mohammad bold art 1" pitchFamily="2" charset="-78"/>
              </a:rPr>
              <a:t>هذا فضلاً عن تقييم جوانب </a:t>
            </a:r>
            <a:r>
              <a:rPr lang="ar-KW" sz="1800" dirty="0" smtClean="0">
                <a:solidFill>
                  <a:schemeClr val="tx2"/>
                </a:solidFill>
                <a:ea typeface="Calibri"/>
                <a:cs typeface="mohammad bold art 1" pitchFamily="2" charset="-78"/>
              </a:rPr>
              <a:t>الحوكمة </a:t>
            </a:r>
            <a:r>
              <a:rPr lang="ar-KW" sz="1800" dirty="0">
                <a:solidFill>
                  <a:schemeClr val="tx2"/>
                </a:solidFill>
                <a:ea typeface="Calibri"/>
                <a:cs typeface="mohammad bold art 1" pitchFamily="2" charset="-78"/>
              </a:rPr>
              <a:t>ونظم الرقابة </a:t>
            </a:r>
            <a:r>
              <a:rPr lang="ar-KW" sz="1800" dirty="0" smtClean="0">
                <a:solidFill>
                  <a:schemeClr val="tx2"/>
                </a:solidFill>
                <a:ea typeface="Calibri"/>
                <a:cs typeface="mohammad bold art 1" pitchFamily="2" charset="-78"/>
              </a:rPr>
              <a:t>الداخلية </a:t>
            </a:r>
            <a:r>
              <a:rPr lang="ar-KW" sz="1800" dirty="0">
                <a:solidFill>
                  <a:schemeClr val="tx2"/>
                </a:solidFill>
                <a:ea typeface="Calibri"/>
                <a:cs typeface="mohammad bold art 1" pitchFamily="2" charset="-78"/>
              </a:rPr>
              <a:t>وتقييم الإدارات الرئيسية </a:t>
            </a:r>
            <a:r>
              <a:rPr lang="ar-KW" sz="1800" dirty="0" smtClean="0">
                <a:solidFill>
                  <a:schemeClr val="tx2"/>
                </a:solidFill>
                <a:ea typeface="Calibri"/>
                <a:cs typeface="mohammad bold art 1" pitchFamily="2" charset="-78"/>
              </a:rPr>
              <a:t>الأخرى.</a:t>
            </a: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a:t>
            </a:r>
            <a:r>
              <a:rPr lang="ar-KW" sz="1800" u="sng" dirty="0">
                <a:solidFill>
                  <a:schemeClr val="tx2"/>
                </a:solidFill>
                <a:ea typeface="Calibri"/>
                <a:cs typeface="mohammad bold art 1" pitchFamily="2" charset="-78"/>
              </a:rPr>
              <a:t>على ذلك: </a:t>
            </a:r>
            <a:r>
              <a:rPr lang="ar-KW" sz="1800" dirty="0">
                <a:solidFill>
                  <a:schemeClr val="tx2"/>
                </a:solidFill>
                <a:ea typeface="Calibri"/>
                <a:cs typeface="mohammad bold art 1" pitchFamily="2" charset="-78"/>
              </a:rPr>
              <a:t>عمل دراسة داخلية بتصنيف الشركات </a:t>
            </a:r>
            <a:r>
              <a:rPr lang="ar-KW" sz="1800" dirty="0" smtClean="0">
                <a:solidFill>
                  <a:schemeClr val="tx2"/>
                </a:solidFill>
                <a:ea typeface="Calibri"/>
                <a:cs typeface="mohammad bold art 1" pitchFamily="2" charset="-78"/>
              </a:rPr>
              <a:t>لتحديد أولوية فحص </a:t>
            </a:r>
            <a:r>
              <a:rPr lang="ar-KW" sz="1800" dirty="0">
                <a:solidFill>
                  <a:schemeClr val="tx2"/>
                </a:solidFill>
                <a:ea typeface="Calibri"/>
                <a:cs typeface="mohammad bold art 1" pitchFamily="2" charset="-78"/>
              </a:rPr>
              <a:t>الشركات الخاضعة لرقابة </a:t>
            </a:r>
            <a:r>
              <a:rPr lang="ar-KW" sz="1800" dirty="0" smtClean="0">
                <a:solidFill>
                  <a:schemeClr val="tx2"/>
                </a:solidFill>
                <a:ea typeface="Calibri"/>
                <a:cs typeface="mohammad bold art 1" pitchFamily="2" charset="-78"/>
              </a:rPr>
              <a:t>الهيئة.</a:t>
            </a:r>
            <a:endParaRPr lang="en-US"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الشامل</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1</a:t>
              </a:r>
            </a:p>
          </p:txBody>
        </p:sp>
      </p:grpSp>
    </p:spTree>
    <p:extLst>
      <p:ext uri="{BB962C8B-B14F-4D97-AF65-F5344CB8AC3E}">
        <p14:creationId xmlns:p14="http://schemas.microsoft.com/office/powerpoint/2010/main" val="38633331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أنواع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484784"/>
            <a:ext cx="8081392" cy="4680520"/>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a:solidFill>
                  <a:schemeClr val="tx2"/>
                </a:solidFill>
                <a:ea typeface="Calibri"/>
                <a:cs typeface="mohammad bold art 1" pitchFamily="2" charset="-78"/>
              </a:rPr>
              <a:t>يتمثل في إجراء عملية </a:t>
            </a:r>
            <a:r>
              <a:rPr lang="ar-KW" sz="1800" dirty="0" smtClean="0">
                <a:solidFill>
                  <a:schemeClr val="tx2"/>
                </a:solidFill>
                <a:ea typeface="Calibri"/>
                <a:cs typeface="mohammad bold art 1" pitchFamily="2" charset="-78"/>
              </a:rPr>
              <a:t>التفتيش على </a:t>
            </a:r>
            <a:r>
              <a:rPr lang="ar-KW" sz="1800" dirty="0">
                <a:solidFill>
                  <a:schemeClr val="tx2"/>
                </a:solidFill>
                <a:ea typeface="Calibri"/>
                <a:cs typeface="mohammad bold art 1" pitchFamily="2" charset="-78"/>
              </a:rPr>
              <a:t>الأشخاص المرخص لهم بناءً على القرارات الصادرة عن مجلس التأديب, أو القرارات الصادرة عن مجلس المفوضين, أو بطلب من أي إدارة أخرى </a:t>
            </a:r>
            <a:r>
              <a:rPr lang="ar-KW" sz="1800" dirty="0" smtClean="0">
                <a:solidFill>
                  <a:schemeClr val="tx2"/>
                </a:solidFill>
                <a:ea typeface="Calibri"/>
                <a:cs typeface="mohammad bold art 1" pitchFamily="2" charset="-78"/>
              </a:rPr>
              <a:t>بالهيئة.</a:t>
            </a:r>
            <a:endParaRPr lang="ar-KW" sz="1800" dirty="0">
              <a:solidFill>
                <a:schemeClr val="tx2"/>
              </a:solidFill>
              <a:ea typeface="Calibri"/>
              <a:cs typeface="mohammad bold art 1" pitchFamily="2" charset="-78"/>
            </a:endParaRPr>
          </a:p>
          <a:p>
            <a:pPr marL="0" indent="0" algn="justLow" rtl="1" fontAlgn="base">
              <a:lnSpc>
                <a:spcPct val="150000"/>
              </a:lnSpc>
              <a:spcBef>
                <a:spcPts val="0"/>
              </a:spcBef>
              <a:spcAft>
                <a:spcPts val="600"/>
              </a:spcAft>
              <a:buNone/>
            </a:pPr>
            <a:r>
              <a:rPr lang="ar-KW" sz="1800" dirty="0">
                <a:solidFill>
                  <a:schemeClr val="tx2"/>
                </a:solidFill>
                <a:ea typeface="Calibri"/>
                <a:cs typeface="mohammad bold art 1" pitchFamily="2" charset="-78"/>
              </a:rPr>
              <a:t>وبالتالي على </a:t>
            </a:r>
            <a:r>
              <a:rPr lang="ar-KW" sz="1800" dirty="0" smtClean="0">
                <a:solidFill>
                  <a:schemeClr val="tx2"/>
                </a:solidFill>
                <a:ea typeface="Calibri"/>
                <a:cs typeface="mohammad bold art 1" pitchFamily="2" charset="-78"/>
              </a:rPr>
              <a:t>إدارة التفتيش الميداني </a:t>
            </a:r>
            <a:r>
              <a:rPr lang="ar-KW" sz="1800" dirty="0">
                <a:solidFill>
                  <a:schemeClr val="tx2"/>
                </a:solidFill>
                <a:ea typeface="Calibri"/>
                <a:cs typeface="mohammad bold art 1" pitchFamily="2" charset="-78"/>
              </a:rPr>
              <a:t>أن تقوم بإعداد خطة </a:t>
            </a:r>
            <a:r>
              <a:rPr lang="ar-KW" sz="1800" dirty="0" smtClean="0">
                <a:solidFill>
                  <a:schemeClr val="tx2"/>
                </a:solidFill>
                <a:ea typeface="Calibri"/>
                <a:cs typeface="mohammad bold art 1" pitchFamily="2" charset="-78"/>
              </a:rPr>
              <a:t>رقابية </a:t>
            </a:r>
            <a:r>
              <a:rPr lang="ar-KW" sz="1800" dirty="0">
                <a:solidFill>
                  <a:schemeClr val="tx2"/>
                </a:solidFill>
                <a:ea typeface="Calibri"/>
                <a:cs typeface="mohammad bold art 1" pitchFamily="2" charset="-78"/>
              </a:rPr>
              <a:t>محددة المدة لإخضاع الجهة المخالفة الصادر بحقها قرار مجلس التأديب أو قرار مجلس المفوضين لمزيد من الرقابة، وعلى أن يتم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عليها خلال هذه الفترة.</a:t>
            </a: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على ذلك: </a:t>
            </a:r>
            <a:r>
              <a:rPr lang="ar-KW" sz="1800" dirty="0" smtClean="0">
                <a:solidFill>
                  <a:schemeClr val="tx2"/>
                </a:solidFill>
                <a:ea typeface="Calibri"/>
                <a:cs typeface="mohammad bold art 1" pitchFamily="2" charset="-78"/>
              </a:rPr>
              <a:t>أصدر مجلس التأديب قراراً بإخضاع شخص مرخص له لمزيد من الرقابة بتاريخ 2014/06/05، وبناءً عليه قامت إدارة التفتيش الميداني بإعداد </a:t>
            </a:r>
            <a:r>
              <a:rPr lang="ar-KW" sz="1800" dirty="0">
                <a:solidFill>
                  <a:schemeClr val="tx2"/>
                </a:solidFill>
                <a:ea typeface="Calibri"/>
                <a:cs typeface="mohammad bold art 1" pitchFamily="2" charset="-78"/>
              </a:rPr>
              <a:t>خطة </a:t>
            </a:r>
            <a:r>
              <a:rPr lang="ar-KW" sz="1800" dirty="0" smtClean="0">
                <a:solidFill>
                  <a:schemeClr val="tx2"/>
                </a:solidFill>
                <a:ea typeface="Calibri"/>
                <a:cs typeface="mohammad bold art 1" pitchFamily="2" charset="-78"/>
              </a:rPr>
              <a:t>رقابية محددة المدة على أن تنتهي في 2014/12/04 ومن ثم قامت </a:t>
            </a:r>
            <a:r>
              <a:rPr lang="ar-KW" sz="1800" dirty="0">
                <a:solidFill>
                  <a:schemeClr val="tx2"/>
                </a:solidFill>
                <a:ea typeface="Calibri"/>
                <a:cs typeface="mohammad bold art 1" pitchFamily="2" charset="-78"/>
              </a:rPr>
              <a:t>إحدى فرق </a:t>
            </a:r>
            <a:r>
              <a:rPr lang="ar-KW" sz="1800" dirty="0" smtClean="0">
                <a:solidFill>
                  <a:schemeClr val="tx2"/>
                </a:solidFill>
                <a:ea typeface="Calibri"/>
                <a:cs typeface="mohammad bold art 1" pitchFamily="2" charset="-78"/>
              </a:rPr>
              <a:t>التفتيش الميداني بإجراء تفتيش ميداني على الشخص المرخص له أثناء المدة المحددة.</a:t>
            </a:r>
            <a:endParaRPr lang="en-US"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النوعي</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2</a:t>
              </a:r>
              <a:endParaRPr lang="ar-KW" dirty="0">
                <a:solidFill>
                  <a:schemeClr val="tx2"/>
                </a:solidFill>
                <a:cs typeface="mohammad bold art 1" pitchFamily="2" charset="-78"/>
              </a:endParaRPr>
            </a:p>
          </p:txBody>
        </p:sp>
      </p:grpSp>
    </p:spTree>
    <p:extLst>
      <p:ext uri="{BB962C8B-B14F-4D97-AF65-F5344CB8AC3E}">
        <p14:creationId xmlns:p14="http://schemas.microsoft.com/office/powerpoint/2010/main" val="3112039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fade">
                                      <p:cBhvr>
                                        <p:cTn id="17" dur="1000"/>
                                        <p:tgtEl>
                                          <p:spTgt spid="17">
                                            <p:txEl>
                                              <p:pRg st="3" end="3"/>
                                            </p:txEl>
                                          </p:spTgt>
                                        </p:tgtEl>
                                      </p:cBhvr>
                                    </p:animEffect>
                                    <p:anim calcmode="lin" valueType="num">
                                      <p:cBhvr>
                                        <p:cTn id="18"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محتوى ورشـة العمل</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67544" y="1235893"/>
            <a:ext cx="8229600" cy="5361459"/>
          </a:xfrm>
        </p:spPr>
        <p:txBody>
          <a:bodyPr>
            <a:normAutofit/>
          </a:bodyPr>
          <a:lstStyle/>
          <a:p>
            <a:pPr marL="403225" indent="-177800" algn="justLow" rtl="1">
              <a:spcBef>
                <a:spcPts val="0"/>
              </a:spcBef>
              <a:buFontTx/>
              <a:buChar char="-"/>
            </a:pPr>
            <a:endParaRPr lang="ar-KW" sz="1400" b="1" dirty="0" smtClean="0">
              <a:solidFill>
                <a:schemeClr val="tx2"/>
              </a:solidFill>
              <a:latin typeface="Sakkal Majalla" pitchFamily="2" charset="-78"/>
              <a:cs typeface="mohammad bold art 1" pitchFamily="2" charset="-78"/>
            </a:endParaRPr>
          </a:p>
          <a:p>
            <a:pPr marL="403225" indent="-177800" algn="justLow" rtl="1">
              <a:spcBef>
                <a:spcPts val="0"/>
              </a:spcBef>
              <a:buFontTx/>
              <a:buChar char="-"/>
            </a:pPr>
            <a:r>
              <a:rPr lang="ar-KW" sz="1400" b="1" dirty="0" smtClean="0">
                <a:solidFill>
                  <a:schemeClr val="tx2"/>
                </a:solidFill>
                <a:latin typeface="Sakkal Majalla" pitchFamily="2" charset="-78"/>
                <a:cs typeface="mohammad bold art 1" pitchFamily="2" charset="-78"/>
              </a:rPr>
              <a:t>الغرض من ورشة العمل.</a:t>
            </a:r>
            <a:r>
              <a:rPr lang="ar-KW" sz="1400" dirty="0" smtClean="0">
                <a:solidFill>
                  <a:schemeClr val="tx2"/>
                </a:solidFill>
                <a:latin typeface="Sakkal Majalla" pitchFamily="2" charset="-78"/>
                <a:cs typeface="mohammad bold art 1" pitchFamily="2" charset="-78"/>
              </a:rPr>
              <a:t>..................................................................................................................... </a:t>
            </a:r>
            <a:r>
              <a:rPr lang="ar-KW" sz="1400" b="1" dirty="0" smtClean="0">
                <a:solidFill>
                  <a:schemeClr val="tx2"/>
                </a:solidFill>
                <a:latin typeface="Sakkal Majalla" pitchFamily="2" charset="-78"/>
                <a:cs typeface="mohammad bold art 1" pitchFamily="2" charset="-78"/>
              </a:rPr>
              <a:t>3</a:t>
            </a:r>
            <a:endParaRPr lang="ar-KW" sz="1400" dirty="0" smtClean="0">
              <a:solidFill>
                <a:schemeClr val="tx2"/>
              </a:solidFill>
              <a:latin typeface="Sakkal Majalla" pitchFamily="2" charset="-78"/>
              <a:cs typeface="mohammad bold art 1" pitchFamily="2" charset="-78"/>
            </a:endParaRPr>
          </a:p>
          <a:p>
            <a:pPr marL="403225" indent="-177800" algn="justLow" rtl="1">
              <a:spcBef>
                <a:spcPts val="600"/>
              </a:spcBef>
              <a:buFontTx/>
              <a:buChar char="-"/>
            </a:pPr>
            <a:r>
              <a:rPr lang="ar-KW" sz="1400" b="1" dirty="0" smtClean="0">
                <a:solidFill>
                  <a:schemeClr val="tx2"/>
                </a:solidFill>
                <a:latin typeface="Sakkal Majalla" pitchFamily="2" charset="-78"/>
                <a:cs typeface="mohammad bold art 1" pitchFamily="2" charset="-78"/>
              </a:rPr>
              <a:t>هيئة أسواق المال.</a:t>
            </a:r>
            <a:r>
              <a:rPr lang="ar-KW" sz="1400" dirty="0" smtClean="0">
                <a:solidFill>
                  <a:schemeClr val="tx2"/>
                </a:solidFill>
                <a:latin typeface="Sakkal Majalla" pitchFamily="2" charset="-78"/>
                <a:cs typeface="mohammad bold art 1" pitchFamily="2" charset="-78"/>
              </a:rPr>
              <a:t>...........................................................................................................................</a:t>
            </a:r>
            <a:r>
              <a:rPr lang="ar-KW" sz="1400" b="1" dirty="0" smtClean="0">
                <a:solidFill>
                  <a:schemeClr val="tx2"/>
                </a:solidFill>
                <a:latin typeface="Sakkal Majalla" pitchFamily="2" charset="-78"/>
                <a:cs typeface="mohammad bold art 1" pitchFamily="2" charset="-78"/>
              </a:rPr>
              <a:t> </a:t>
            </a:r>
            <a:r>
              <a:rPr lang="ar-KW" sz="1400" b="1" dirty="0" smtClean="0">
                <a:solidFill>
                  <a:schemeClr val="tx2"/>
                </a:solidFill>
                <a:latin typeface="+mj-lt"/>
                <a:cs typeface="mohammad bold art 1" pitchFamily="2" charset="-78"/>
              </a:rPr>
              <a:t>4</a:t>
            </a:r>
            <a:endParaRPr lang="ar-KW" sz="1400" b="1" dirty="0" smtClean="0">
              <a:solidFill>
                <a:schemeClr val="tx2"/>
              </a:solidFill>
              <a:latin typeface="+mj-lt"/>
              <a:cs typeface="mohammad bold art 1" pitchFamily="2" charset="-78"/>
            </a:endParaRPr>
          </a:p>
          <a:p>
            <a:pPr marL="747713" indent="107950" algn="justLow" rtl="1">
              <a:spcBef>
                <a:spcPts val="0"/>
              </a:spcBef>
              <a:buFontTx/>
              <a:buChar char="-"/>
            </a:pPr>
            <a:r>
              <a:rPr lang="ar-KW" sz="1400" i="1" dirty="0" smtClean="0">
                <a:solidFill>
                  <a:schemeClr val="tx2"/>
                </a:solidFill>
                <a:latin typeface="Sakkal Majalla" pitchFamily="2" charset="-78"/>
                <a:cs typeface="mohammad bold art 1" pitchFamily="2" charset="-78"/>
              </a:rPr>
              <a:t>نشأةالهيئة							</a:t>
            </a:r>
            <a:r>
              <a:rPr lang="ar-KW" sz="1400" i="1" dirty="0" smtClean="0">
                <a:solidFill>
                  <a:schemeClr val="tx2"/>
                </a:solidFill>
                <a:latin typeface="Sakkal Majalla" pitchFamily="2" charset="-78"/>
                <a:cs typeface="mohammad bold art 1" pitchFamily="2" charset="-78"/>
              </a:rPr>
              <a:t>            </a:t>
            </a:r>
            <a:r>
              <a:rPr lang="ar-KW" sz="1400" dirty="0" smtClean="0">
                <a:solidFill>
                  <a:schemeClr val="tx2"/>
                </a:solidFill>
                <a:latin typeface="Sakkal Majalla" pitchFamily="2" charset="-78"/>
                <a:cs typeface="mohammad bold art 1" pitchFamily="2" charset="-78"/>
              </a:rPr>
              <a:t>4 </a:t>
            </a:r>
            <a:endParaRPr lang="ar-KW" sz="1400" dirty="0" smtClean="0">
              <a:solidFill>
                <a:schemeClr val="tx2"/>
              </a:solidFill>
              <a:latin typeface="Sakkal Majalla" pitchFamily="2" charset="-78"/>
              <a:cs typeface="mohammad bold art 1" pitchFamily="2" charset="-78"/>
            </a:endParaRPr>
          </a:p>
          <a:p>
            <a:pPr marL="747713" indent="107950" algn="justLow" rtl="1">
              <a:spcBef>
                <a:spcPts val="0"/>
              </a:spcBef>
              <a:buFontTx/>
              <a:buChar char="-"/>
            </a:pPr>
            <a:r>
              <a:rPr lang="ar-KW" sz="1400" dirty="0" smtClean="0">
                <a:solidFill>
                  <a:schemeClr val="tx2"/>
                </a:solidFill>
                <a:latin typeface="Sakkal Majalla" pitchFamily="2" charset="-78"/>
                <a:cs typeface="mohammad bold art 1" pitchFamily="2" charset="-78"/>
              </a:rPr>
              <a:t>الهيكل التنظيمي			                     			</a:t>
            </a:r>
            <a:r>
              <a:rPr lang="ar-KW" sz="1400" dirty="0" smtClean="0">
                <a:solidFill>
                  <a:schemeClr val="tx2"/>
                </a:solidFill>
                <a:latin typeface="Sakkal Majalla" pitchFamily="2" charset="-78"/>
                <a:cs typeface="mohammad bold art 1" pitchFamily="2" charset="-78"/>
              </a:rPr>
              <a:t>            5</a:t>
            </a:r>
            <a:endParaRPr lang="ar-KW" sz="1400" dirty="0" smtClean="0">
              <a:solidFill>
                <a:schemeClr val="tx2"/>
              </a:solidFill>
              <a:latin typeface="Sakkal Majalla" pitchFamily="2" charset="-78"/>
              <a:cs typeface="mohammad bold art 1" pitchFamily="2" charset="-78"/>
            </a:endParaRPr>
          </a:p>
          <a:p>
            <a:pPr marL="403225" indent="-177800" algn="justLow" rtl="1">
              <a:spcBef>
                <a:spcPts val="600"/>
              </a:spcBef>
              <a:buFontTx/>
              <a:buChar char="-"/>
            </a:pPr>
            <a:r>
              <a:rPr lang="ar-KW" sz="1400" b="1" dirty="0" smtClean="0">
                <a:solidFill>
                  <a:schemeClr val="tx2"/>
                </a:solidFill>
                <a:cs typeface="mohammad bold art 1" pitchFamily="2" charset="-78"/>
              </a:rPr>
              <a:t>قطاع الإشراف</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6</a:t>
            </a:r>
            <a:endParaRPr lang="ar-KW" sz="1400" b="1" dirty="0" smtClean="0">
              <a:solidFill>
                <a:schemeClr val="tx2"/>
              </a:solidFill>
              <a:cs typeface="mohammad bold art 1" pitchFamily="2" charset="-78"/>
            </a:endParaRPr>
          </a:p>
          <a:p>
            <a:pPr marL="855663" indent="-107950" algn="justLow" rtl="1">
              <a:spcBef>
                <a:spcPts val="0"/>
              </a:spcBef>
              <a:buFontTx/>
              <a:buChar char="-"/>
            </a:pPr>
            <a:r>
              <a:rPr lang="ar-KW" sz="1400" i="1" dirty="0" smtClean="0">
                <a:solidFill>
                  <a:schemeClr val="tx2"/>
                </a:solidFill>
                <a:latin typeface="Sakkal Majalla" pitchFamily="2" charset="-78"/>
                <a:cs typeface="mohammad bold art 1" pitchFamily="2" charset="-78"/>
              </a:rPr>
              <a:t>الهيكل التنظيمي						</a:t>
            </a:r>
            <a:r>
              <a:rPr lang="ar-KW" sz="1400" i="1" dirty="0" smtClean="0">
                <a:solidFill>
                  <a:schemeClr val="tx2"/>
                </a:solidFill>
                <a:latin typeface="Sakkal Majalla" pitchFamily="2" charset="-78"/>
                <a:cs typeface="mohammad bold art 1" pitchFamily="2" charset="-78"/>
              </a:rPr>
              <a:t>            </a:t>
            </a:r>
            <a:r>
              <a:rPr lang="ar-KW" sz="1400" dirty="0" smtClean="0">
                <a:solidFill>
                  <a:schemeClr val="tx2"/>
                </a:solidFill>
                <a:latin typeface="Sakkal Majalla" pitchFamily="2" charset="-78"/>
                <a:cs typeface="mohammad bold art 1" pitchFamily="2" charset="-78"/>
              </a:rPr>
              <a:t>6       </a:t>
            </a:r>
            <a:endParaRPr lang="ar-KW" sz="1400" dirty="0" smtClean="0">
              <a:solidFill>
                <a:schemeClr val="tx2"/>
              </a:solidFill>
              <a:latin typeface="Sakkal Majalla" pitchFamily="2" charset="-78"/>
              <a:cs typeface="mohammad bold art 1" pitchFamily="2" charset="-78"/>
            </a:endParaRPr>
          </a:p>
          <a:p>
            <a:pPr marL="855663" indent="-107950" algn="justLow" rtl="1">
              <a:spcBef>
                <a:spcPts val="0"/>
              </a:spcBef>
              <a:buFontTx/>
              <a:buChar char="-"/>
            </a:pPr>
            <a:r>
              <a:rPr lang="ar-KW" sz="1400" dirty="0" smtClean="0">
                <a:solidFill>
                  <a:schemeClr val="tx2"/>
                </a:solidFill>
                <a:latin typeface="Sakkal Majalla" pitchFamily="2" charset="-78"/>
                <a:cs typeface="mohammad bold art 1" pitchFamily="2" charset="-78"/>
              </a:rPr>
              <a:t>رؤية وهدف قطاع الإشراف						</a:t>
            </a:r>
            <a:r>
              <a:rPr lang="ar-KW" sz="1400" dirty="0" smtClean="0">
                <a:solidFill>
                  <a:schemeClr val="tx2"/>
                </a:solidFill>
                <a:latin typeface="Sakkal Majalla" pitchFamily="2" charset="-78"/>
                <a:cs typeface="mohammad bold art 1" pitchFamily="2" charset="-78"/>
              </a:rPr>
              <a:t>            7</a:t>
            </a:r>
            <a:endParaRPr lang="ar-KW" sz="1400" dirty="0">
              <a:solidFill>
                <a:schemeClr val="tx2"/>
              </a:solidFill>
              <a:latin typeface="Sakkal Majalla" pitchFamily="2" charset="-78"/>
              <a:cs typeface="mohammad bold art 1" pitchFamily="2" charset="-78"/>
            </a:endParaRPr>
          </a:p>
          <a:p>
            <a:pPr marL="403225" indent="-177800" algn="justLow" rtl="1">
              <a:spcBef>
                <a:spcPts val="600"/>
              </a:spcBef>
              <a:buFontTx/>
              <a:buChar char="-"/>
            </a:pPr>
            <a:r>
              <a:rPr lang="ar-KW" sz="1400" b="1" dirty="0" smtClean="0">
                <a:solidFill>
                  <a:schemeClr val="tx2"/>
                </a:solidFill>
                <a:cs typeface="mohammad bold art 1" pitchFamily="2" charset="-78"/>
              </a:rPr>
              <a:t>إدارة التفتيش الميداني</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8</a:t>
            </a:r>
            <a:endParaRPr lang="ar-KW" sz="1400" b="1" dirty="0" smtClean="0">
              <a:solidFill>
                <a:schemeClr val="tx2"/>
              </a:solidFill>
              <a:cs typeface="mohammad bold art 1" pitchFamily="2" charset="-78"/>
            </a:endParaRPr>
          </a:p>
          <a:p>
            <a:pPr marL="747713" indent="107950" algn="justLow" rtl="1">
              <a:spcBef>
                <a:spcPts val="0"/>
              </a:spcBef>
              <a:buFontTx/>
              <a:buChar char="-"/>
            </a:pPr>
            <a:r>
              <a:rPr lang="ar-KW" sz="1400" dirty="0" smtClean="0">
                <a:solidFill>
                  <a:schemeClr val="tx2"/>
                </a:solidFill>
                <a:latin typeface="Sakkal Majalla" pitchFamily="2" charset="-78"/>
                <a:cs typeface="mohammad bold art 1" pitchFamily="2" charset="-78"/>
              </a:rPr>
              <a:t>رؤية إدارة التفتيش الميداني						</a:t>
            </a:r>
            <a:r>
              <a:rPr lang="ar-KW" sz="1400" dirty="0" smtClean="0">
                <a:solidFill>
                  <a:schemeClr val="tx2"/>
                </a:solidFill>
                <a:latin typeface="Sakkal Majalla" pitchFamily="2" charset="-78"/>
                <a:cs typeface="mohammad bold art 1" pitchFamily="2" charset="-78"/>
              </a:rPr>
              <a:t>            8</a:t>
            </a:r>
            <a:endParaRPr lang="ar-KW" sz="1400" dirty="0">
              <a:solidFill>
                <a:schemeClr val="tx2"/>
              </a:solidFill>
              <a:latin typeface="Sakkal Majalla" pitchFamily="2" charset="-78"/>
              <a:cs typeface="mohammad bold art 1" pitchFamily="2" charset="-78"/>
            </a:endParaRPr>
          </a:p>
          <a:p>
            <a:pPr marL="747713" indent="107950" algn="justLow" rtl="1">
              <a:spcBef>
                <a:spcPts val="0"/>
              </a:spcBef>
              <a:buFontTx/>
              <a:buChar char="-"/>
            </a:pPr>
            <a:r>
              <a:rPr lang="ar-KW" sz="1400" dirty="0" smtClean="0">
                <a:solidFill>
                  <a:schemeClr val="tx2"/>
                </a:solidFill>
                <a:latin typeface="Sakkal Majalla" pitchFamily="2" charset="-78"/>
                <a:cs typeface="mohammad bold art 1" pitchFamily="2" charset="-78"/>
              </a:rPr>
              <a:t>هدف إدارة التفتيش الميداني				                   </a:t>
            </a:r>
            <a:r>
              <a:rPr lang="ar-KW" sz="1400" dirty="0" smtClean="0">
                <a:solidFill>
                  <a:schemeClr val="tx2"/>
                </a:solidFill>
                <a:latin typeface="Sakkal Majalla" pitchFamily="2" charset="-78"/>
                <a:cs typeface="mohammad bold art 1" pitchFamily="2" charset="-78"/>
              </a:rPr>
              <a:t>            </a:t>
            </a:r>
            <a:r>
              <a:rPr lang="ar-KW" sz="1400" dirty="0" smtClean="0">
                <a:solidFill>
                  <a:schemeClr val="tx2"/>
                </a:solidFill>
                <a:latin typeface="+mj-lt"/>
                <a:cs typeface="mohammad bold art 1" pitchFamily="2" charset="-78"/>
              </a:rPr>
              <a:t>9</a:t>
            </a:r>
            <a:endParaRPr lang="ar-KW" sz="1400" dirty="0" smtClean="0">
              <a:solidFill>
                <a:schemeClr val="tx2"/>
              </a:solidFill>
              <a:latin typeface="+mj-lt"/>
              <a:cs typeface="mohammad bold art 1" pitchFamily="2" charset="-78"/>
            </a:endParaRPr>
          </a:p>
          <a:p>
            <a:pPr marL="747713" indent="107950" algn="justLow" rtl="1">
              <a:spcBef>
                <a:spcPts val="0"/>
              </a:spcBef>
              <a:buFontTx/>
              <a:buChar char="-"/>
            </a:pPr>
            <a:r>
              <a:rPr lang="ar-KW" sz="1400" dirty="0">
                <a:solidFill>
                  <a:schemeClr val="tx2"/>
                </a:solidFill>
                <a:latin typeface="Sakkal Majalla" pitchFamily="2" charset="-78"/>
                <a:cs typeface="mohammad bold art 1" pitchFamily="2" charset="-78"/>
              </a:rPr>
              <a:t>نطاق عمل التفتيش </a:t>
            </a:r>
            <a:r>
              <a:rPr lang="ar-KW" sz="1400" dirty="0" smtClean="0">
                <a:solidFill>
                  <a:schemeClr val="tx2"/>
                </a:solidFill>
                <a:latin typeface="Sakkal Majalla" pitchFamily="2" charset="-78"/>
                <a:cs typeface="mohammad bold art 1" pitchFamily="2" charset="-78"/>
              </a:rPr>
              <a:t>الميداني					</a:t>
            </a:r>
            <a:r>
              <a:rPr lang="ar-KW" sz="1400" dirty="0" smtClean="0">
                <a:solidFill>
                  <a:schemeClr val="tx2"/>
                </a:solidFill>
                <a:latin typeface="Sakkal Majalla" pitchFamily="2" charset="-78"/>
                <a:cs typeface="mohammad bold art 1" pitchFamily="2" charset="-78"/>
              </a:rPr>
              <a:t>           10</a:t>
            </a:r>
            <a:endParaRPr lang="ar-KW" sz="1400" dirty="0" smtClean="0">
              <a:solidFill>
                <a:schemeClr val="tx2"/>
              </a:solidFill>
              <a:latin typeface="Sakkal Majalla" pitchFamily="2" charset="-78"/>
              <a:cs typeface="mohammad bold art 1" pitchFamily="2" charset="-78"/>
            </a:endParaRPr>
          </a:p>
          <a:p>
            <a:pPr marL="747713" indent="107950" algn="justLow" rtl="1">
              <a:spcBef>
                <a:spcPts val="0"/>
              </a:spcBef>
              <a:buFontTx/>
              <a:buChar char="-"/>
            </a:pPr>
            <a:r>
              <a:rPr lang="ar-KW" sz="1400" dirty="0">
                <a:solidFill>
                  <a:schemeClr val="tx2"/>
                </a:solidFill>
                <a:latin typeface="Sakkal Majalla" pitchFamily="2" charset="-78"/>
                <a:cs typeface="mohammad bold art 1" pitchFamily="2" charset="-78"/>
              </a:rPr>
              <a:t>الأشخاص المرخص لهم الخاضعين لرقابة الهيئة ومن ضمن عمل نطاق التفتيش </a:t>
            </a:r>
            <a:r>
              <a:rPr lang="ar-KW" sz="1400" dirty="0" smtClean="0">
                <a:solidFill>
                  <a:schemeClr val="tx2"/>
                </a:solidFill>
                <a:latin typeface="Sakkal Majalla" pitchFamily="2" charset="-78"/>
                <a:cs typeface="mohammad bold art 1" pitchFamily="2" charset="-78"/>
              </a:rPr>
              <a:t>الميداني	</a:t>
            </a:r>
            <a:r>
              <a:rPr lang="ar-KW" sz="1400" dirty="0" smtClean="0">
                <a:solidFill>
                  <a:schemeClr val="tx2"/>
                </a:solidFill>
                <a:latin typeface="Sakkal Majalla" pitchFamily="2" charset="-78"/>
                <a:cs typeface="mohammad bold art 1" pitchFamily="2" charset="-78"/>
              </a:rPr>
              <a:t>           11 </a:t>
            </a:r>
            <a:endParaRPr lang="ar-KW" sz="1400" dirty="0" smtClean="0">
              <a:solidFill>
                <a:schemeClr val="tx2"/>
              </a:solidFill>
              <a:latin typeface="Sakkal Majalla" pitchFamily="2" charset="-78"/>
              <a:cs typeface="mohammad bold art 1" pitchFamily="2" charset="-78"/>
            </a:endParaRPr>
          </a:p>
          <a:p>
            <a:pPr marL="747713" indent="107950" algn="justLow" rtl="1">
              <a:spcBef>
                <a:spcPts val="0"/>
              </a:spcBef>
              <a:buFontTx/>
              <a:buChar char="-"/>
            </a:pPr>
            <a:r>
              <a:rPr lang="ar-KW" sz="1400" dirty="0" smtClean="0">
                <a:solidFill>
                  <a:schemeClr val="tx2"/>
                </a:solidFill>
                <a:latin typeface="Sakkal Majalla" pitchFamily="2" charset="-78"/>
                <a:cs typeface="mohammad bold art 1" pitchFamily="2" charset="-78"/>
              </a:rPr>
              <a:t>مهام </a:t>
            </a:r>
            <a:r>
              <a:rPr lang="ar-KW" sz="1400" dirty="0">
                <a:solidFill>
                  <a:schemeClr val="tx2"/>
                </a:solidFill>
                <a:latin typeface="Sakkal Majalla" pitchFamily="2" charset="-78"/>
                <a:cs typeface="mohammad bold art 1" pitchFamily="2" charset="-78"/>
              </a:rPr>
              <a:t>واختصاصات إدارة التفتيش </a:t>
            </a:r>
            <a:r>
              <a:rPr lang="ar-KW" sz="1400" dirty="0" smtClean="0">
                <a:solidFill>
                  <a:schemeClr val="tx2"/>
                </a:solidFill>
                <a:latin typeface="Sakkal Majalla" pitchFamily="2" charset="-78"/>
                <a:cs typeface="mohammad bold art 1" pitchFamily="2" charset="-78"/>
              </a:rPr>
              <a:t>الميداني					</a:t>
            </a:r>
            <a:r>
              <a:rPr lang="ar-KW" sz="1400" dirty="0" smtClean="0">
                <a:solidFill>
                  <a:schemeClr val="tx2"/>
                </a:solidFill>
                <a:latin typeface="Sakkal Majalla" pitchFamily="2" charset="-78"/>
                <a:cs typeface="mohammad bold art 1" pitchFamily="2" charset="-78"/>
              </a:rPr>
              <a:t>           12    </a:t>
            </a:r>
            <a:endParaRPr lang="ar-KW" sz="1400" dirty="0" smtClean="0">
              <a:solidFill>
                <a:schemeClr val="tx2"/>
              </a:solidFill>
              <a:latin typeface="Sakkal Majalla" pitchFamily="2" charset="-78"/>
              <a:cs typeface="mohammad bold art 1" pitchFamily="2" charset="-78"/>
            </a:endParaRPr>
          </a:p>
          <a:p>
            <a:pPr marL="403225" indent="-177800" algn="justLow" rtl="1">
              <a:spcBef>
                <a:spcPts val="600"/>
              </a:spcBef>
              <a:buFontTx/>
              <a:buChar char="-"/>
            </a:pPr>
            <a:r>
              <a:rPr lang="ar-KW" sz="1400" b="1" dirty="0">
                <a:solidFill>
                  <a:schemeClr val="tx2"/>
                </a:solidFill>
                <a:cs typeface="mohammad bold art 1" pitchFamily="2" charset="-78"/>
              </a:rPr>
              <a:t>شركات </a:t>
            </a:r>
            <a:r>
              <a:rPr lang="ar-KW" sz="1400" b="1" dirty="0" smtClean="0">
                <a:solidFill>
                  <a:schemeClr val="tx2"/>
                </a:solidFill>
                <a:cs typeface="mohammad bold art 1" pitchFamily="2" charset="-78"/>
              </a:rPr>
              <a:t>الاستثمار</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 14</a:t>
            </a:r>
          </a:p>
          <a:p>
            <a:pPr marL="747713" indent="107950" algn="justLow" rtl="1">
              <a:spcBef>
                <a:spcPts val="0"/>
              </a:spcBef>
              <a:buFontTx/>
              <a:buChar char="-"/>
            </a:pPr>
            <a:r>
              <a:rPr lang="ar-KW" sz="1400" dirty="0">
                <a:solidFill>
                  <a:schemeClr val="tx2"/>
                </a:solidFill>
                <a:latin typeface="Sakkal Majalla" pitchFamily="2" charset="-78"/>
                <a:cs typeface="mohammad bold art 1" pitchFamily="2" charset="-78"/>
              </a:rPr>
              <a:t> آلية تصنيف شركات الاستثمار لإعداد خطة التفتيش </a:t>
            </a:r>
            <a:r>
              <a:rPr lang="ar-KW" sz="1400" dirty="0" smtClean="0">
                <a:solidFill>
                  <a:schemeClr val="tx2"/>
                </a:solidFill>
                <a:latin typeface="Sakkal Majalla" pitchFamily="2" charset="-78"/>
                <a:cs typeface="mohammad bold art 1" pitchFamily="2" charset="-78"/>
              </a:rPr>
              <a:t>الميداني			</a:t>
            </a:r>
            <a:r>
              <a:rPr lang="ar-KW" sz="1400" dirty="0" smtClean="0">
                <a:solidFill>
                  <a:schemeClr val="tx2"/>
                </a:solidFill>
                <a:latin typeface="Sakkal Majalla" pitchFamily="2" charset="-78"/>
                <a:cs typeface="mohammad bold art 1" pitchFamily="2" charset="-78"/>
              </a:rPr>
              <a:t>           15</a:t>
            </a:r>
            <a:endParaRPr lang="ar-KW" sz="1400" dirty="0" smtClean="0">
              <a:solidFill>
                <a:schemeClr val="tx2"/>
              </a:solidFill>
              <a:cs typeface="mohammad bold art 1" pitchFamily="2" charset="-78"/>
            </a:endParaRPr>
          </a:p>
          <a:p>
            <a:pPr marL="403225" indent="-177800" algn="justLow" rtl="1">
              <a:spcBef>
                <a:spcPts val="600"/>
              </a:spcBef>
              <a:buFontTx/>
              <a:buChar char="-"/>
            </a:pPr>
            <a:r>
              <a:rPr lang="ar-KW" sz="1400" b="1" dirty="0">
                <a:solidFill>
                  <a:schemeClr val="tx2"/>
                </a:solidFill>
                <a:cs typeface="mohammad bold art 1" pitchFamily="2" charset="-78"/>
              </a:rPr>
              <a:t>أنواع التفتيش </a:t>
            </a:r>
            <a:r>
              <a:rPr lang="ar-KW" sz="1400" b="1" dirty="0" smtClean="0">
                <a:solidFill>
                  <a:schemeClr val="tx2"/>
                </a:solidFill>
                <a:cs typeface="mohammad bold art 1" pitchFamily="2" charset="-78"/>
              </a:rPr>
              <a:t>الميداني</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17</a:t>
            </a:r>
            <a:endParaRPr lang="ar-KW" sz="1400" b="1" dirty="0">
              <a:solidFill>
                <a:schemeClr val="tx2"/>
              </a:solidFill>
              <a:cs typeface="mohammad bold art 1" pitchFamily="2" charset="-78"/>
            </a:endParaRPr>
          </a:p>
          <a:p>
            <a:pPr marL="225425" indent="177800" algn="justLow" rtl="1">
              <a:spcBef>
                <a:spcPts val="600"/>
              </a:spcBef>
              <a:buFontTx/>
              <a:buChar char="-"/>
            </a:pPr>
            <a:r>
              <a:rPr lang="ar-KW" sz="1400" b="1" dirty="0" smtClean="0">
                <a:solidFill>
                  <a:schemeClr val="tx2"/>
                </a:solidFill>
                <a:cs typeface="mohammad bold art 1" pitchFamily="2" charset="-78"/>
              </a:rPr>
              <a:t>مراحل </a:t>
            </a:r>
            <a:r>
              <a:rPr lang="ar-KW" sz="1400" b="1" dirty="0">
                <a:solidFill>
                  <a:schemeClr val="tx2"/>
                </a:solidFill>
                <a:cs typeface="mohammad bold art 1" pitchFamily="2" charset="-78"/>
              </a:rPr>
              <a:t>عمل التفتيش الميداني	</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 21</a:t>
            </a:r>
          </a:p>
          <a:p>
            <a:pPr marL="225425" indent="177800" algn="justLow" rtl="1">
              <a:spcBef>
                <a:spcPts val="600"/>
              </a:spcBef>
              <a:buFontTx/>
              <a:buChar char="-"/>
            </a:pPr>
            <a:r>
              <a:rPr lang="ar-KW" sz="1400" b="1" dirty="0" smtClean="0">
                <a:solidFill>
                  <a:schemeClr val="tx2"/>
                </a:solidFill>
                <a:cs typeface="mohammad bold art 1" pitchFamily="2" charset="-78"/>
              </a:rPr>
              <a:t>متطلبات التفتيش الميداني</a:t>
            </a:r>
            <a:r>
              <a:rPr lang="ar-KW" sz="1400" dirty="0" smtClean="0">
                <a:solidFill>
                  <a:schemeClr val="tx2"/>
                </a:solidFill>
                <a:cs typeface="mohammad bold art 1" pitchFamily="2" charset="-78"/>
              </a:rPr>
              <a:t>.............................................................................................................  </a:t>
            </a:r>
            <a:r>
              <a:rPr lang="ar-KW" sz="1400" b="1" dirty="0" smtClean="0">
                <a:solidFill>
                  <a:schemeClr val="tx2"/>
                </a:solidFill>
                <a:cs typeface="mohammad bold art 1" pitchFamily="2" charset="-78"/>
              </a:rPr>
              <a:t>22</a:t>
            </a:r>
            <a:endParaRPr lang="ar-KW" sz="1400" b="1" dirty="0">
              <a:solidFill>
                <a:schemeClr val="tx2"/>
              </a:solidFill>
              <a:cs typeface="mohammad bold art 1" pitchFamily="2" charset="-78"/>
            </a:endParaRPr>
          </a:p>
          <a:p>
            <a:pPr marL="225425" indent="177800" algn="justLow" rtl="1">
              <a:spcBef>
                <a:spcPts val="600"/>
              </a:spcBef>
              <a:buFontTx/>
              <a:buChar char="-"/>
            </a:pPr>
            <a:r>
              <a:rPr lang="ar-KW" sz="1400" b="1" dirty="0">
                <a:solidFill>
                  <a:schemeClr val="tx2"/>
                </a:solidFill>
                <a:cs typeface="mohammad bold art 1" pitchFamily="2" charset="-78"/>
              </a:rPr>
              <a:t>انجازات إدارة التفتيش </a:t>
            </a:r>
            <a:r>
              <a:rPr lang="ar-KW" sz="1400" b="1" dirty="0" smtClean="0">
                <a:solidFill>
                  <a:schemeClr val="tx2"/>
                </a:solidFill>
                <a:cs typeface="mohammad bold art 1" pitchFamily="2" charset="-78"/>
              </a:rPr>
              <a:t>الميداني</a:t>
            </a:r>
            <a:r>
              <a:rPr lang="ar-KW" sz="1400" dirty="0" smtClean="0">
                <a:solidFill>
                  <a:schemeClr val="tx2"/>
                </a:solidFill>
                <a:cs typeface="mohammad bold art 1" pitchFamily="2" charset="-78"/>
              </a:rPr>
              <a:t>........................................................................................................</a:t>
            </a:r>
            <a:r>
              <a:rPr lang="ar-KW" sz="1400" b="1" dirty="0" smtClean="0">
                <a:solidFill>
                  <a:schemeClr val="tx2"/>
                </a:solidFill>
                <a:cs typeface="mohammad bold art 1" pitchFamily="2" charset="-78"/>
              </a:rPr>
              <a:t>  25</a:t>
            </a:r>
          </a:p>
          <a:p>
            <a:pPr marL="225425" indent="177800" algn="justLow" rtl="1">
              <a:spcBef>
                <a:spcPts val="600"/>
              </a:spcBef>
              <a:buFontTx/>
              <a:buChar char="-"/>
            </a:pPr>
            <a:r>
              <a:rPr lang="ar-KW" sz="1400" b="1" dirty="0" smtClean="0">
                <a:solidFill>
                  <a:schemeClr val="tx2"/>
                </a:solidFill>
                <a:cs typeface="mohammad bold art 1" pitchFamily="2" charset="-78"/>
              </a:rPr>
              <a:t>الرؤى </a:t>
            </a:r>
            <a:r>
              <a:rPr lang="ar-KW" sz="1400" b="1" dirty="0">
                <a:solidFill>
                  <a:schemeClr val="tx2"/>
                </a:solidFill>
                <a:cs typeface="mohammad bold art 1" pitchFamily="2" charset="-78"/>
              </a:rPr>
              <a:t>المستقبيلة لإدارة التفتيش </a:t>
            </a:r>
            <a:r>
              <a:rPr lang="ar-KW" sz="1400" b="1" dirty="0" smtClean="0">
                <a:solidFill>
                  <a:schemeClr val="tx2"/>
                </a:solidFill>
                <a:cs typeface="mohammad bold art 1" pitchFamily="2" charset="-78"/>
              </a:rPr>
              <a:t>الميداني</a:t>
            </a:r>
            <a:r>
              <a:rPr lang="ar-KW" sz="1400" dirty="0" smtClean="0">
                <a:solidFill>
                  <a:schemeClr val="tx2"/>
                </a:solidFill>
                <a:cs typeface="mohammad bold art 1" pitchFamily="2" charset="-78"/>
              </a:rPr>
              <a:t>.........................................................................................</a:t>
            </a:r>
            <a:r>
              <a:rPr lang="ar-KW" sz="1400" b="1" dirty="0" smtClean="0">
                <a:solidFill>
                  <a:schemeClr val="tx2"/>
                </a:solidFill>
                <a:cs typeface="mohammad bold art 1" pitchFamily="2" charset="-78"/>
              </a:rPr>
              <a:t>  26</a:t>
            </a:r>
            <a:endParaRPr lang="ar-KW" sz="1400" b="1" dirty="0">
              <a:solidFill>
                <a:schemeClr val="tx2"/>
              </a:solidFill>
              <a:cs typeface="mohammad bold art 1" pitchFamily="2" charset="-78"/>
            </a:endParaRPr>
          </a:p>
          <a:p>
            <a:pPr marL="747713" indent="107950" algn="justLow" rtl="1">
              <a:spcBef>
                <a:spcPts val="0"/>
              </a:spcBef>
              <a:buFontTx/>
              <a:buChar char="-"/>
            </a:pPr>
            <a:endParaRPr lang="ar-KW" sz="1400" i="1" dirty="0" smtClean="0">
              <a:solidFill>
                <a:schemeClr val="tx2"/>
              </a:solidFill>
              <a:latin typeface="+mj-lt"/>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cxnSp>
        <p:nvCxnSpPr>
          <p:cNvPr id="10" name="Straight Connector 9"/>
          <p:cNvCxnSpPr/>
          <p:nvPr/>
        </p:nvCxnSpPr>
        <p:spPr>
          <a:xfrm>
            <a:off x="3633936"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652889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3831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أنواع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556792"/>
            <a:ext cx="8081392" cy="4525963"/>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a:solidFill>
                  <a:schemeClr val="tx2"/>
                </a:solidFill>
                <a:ea typeface="Calibri"/>
                <a:cs typeface="mohammad bold art 1" pitchFamily="2" charset="-78"/>
              </a:rPr>
              <a:t>يتمثل في المهام الخاصة التي توكل </a:t>
            </a:r>
            <a:r>
              <a:rPr lang="ar-KW" sz="1800" dirty="0" smtClean="0">
                <a:solidFill>
                  <a:schemeClr val="tx2"/>
                </a:solidFill>
                <a:ea typeface="Calibri"/>
                <a:cs typeface="mohammad bold art 1" pitchFamily="2" charset="-78"/>
              </a:rPr>
              <a:t>للإدارة، </a:t>
            </a:r>
            <a:r>
              <a:rPr lang="ar-KW" sz="1800" dirty="0">
                <a:solidFill>
                  <a:schemeClr val="tx2"/>
                </a:solidFill>
                <a:ea typeface="Calibri"/>
                <a:cs typeface="mohammad bold art 1" pitchFamily="2" charset="-78"/>
              </a:rPr>
              <a:t>وعلى سبيل المثال لا الحصر:</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قيام فرق </a:t>
            </a:r>
            <a:r>
              <a:rPr lang="ar-KW" sz="1800" dirty="0" smtClean="0">
                <a:solidFill>
                  <a:schemeClr val="tx2"/>
                </a:solidFill>
                <a:ea typeface="Calibri"/>
                <a:cs typeface="mohammad bold art 1" pitchFamily="2" charset="-78"/>
              </a:rPr>
              <a:t>إدارة التفتيش الميداني </a:t>
            </a:r>
            <a:r>
              <a:rPr lang="ar-KW" sz="1800" dirty="0">
                <a:solidFill>
                  <a:schemeClr val="tx2"/>
                </a:solidFill>
                <a:ea typeface="Calibri"/>
                <a:cs typeface="mohammad bold art 1" pitchFamily="2" charset="-78"/>
              </a:rPr>
              <a:t>بالتأكد من تصويب الشخص المرخص له للمخالفات التي تكشفت سابقاً لتلك الفرق.</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التحقق من شبهة المخالفات التي قد يرتكبها الشخص المرخص له.</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أي مهام أخرى قد توكل </a:t>
            </a:r>
            <a:r>
              <a:rPr lang="ar-KW" sz="1800" dirty="0" smtClean="0">
                <a:solidFill>
                  <a:schemeClr val="tx2"/>
                </a:solidFill>
                <a:ea typeface="Calibri"/>
                <a:cs typeface="mohammad bold art 1" pitchFamily="2" charset="-78"/>
              </a:rPr>
              <a:t>للإدارة.</a:t>
            </a:r>
            <a:endParaRPr lang="ar-KW" sz="1800" dirty="0">
              <a:solidFill>
                <a:schemeClr val="tx2"/>
              </a:solidFill>
              <a:ea typeface="Calibri"/>
              <a:cs typeface="mohammad bold art 1" pitchFamily="2" charset="-78"/>
            </a:endParaRP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على ذلك: </a:t>
            </a:r>
            <a:r>
              <a:rPr lang="ar-KW" sz="1800" dirty="0">
                <a:solidFill>
                  <a:schemeClr val="tx2"/>
                </a:solidFill>
                <a:ea typeface="Calibri"/>
                <a:cs typeface="mohammad bold art 1" pitchFamily="2" charset="-78"/>
              </a:rPr>
              <a:t>قيام </a:t>
            </a:r>
            <a:r>
              <a:rPr lang="ar-KW" sz="1800" dirty="0" smtClean="0">
                <a:solidFill>
                  <a:schemeClr val="tx2"/>
                </a:solidFill>
                <a:ea typeface="Calibri"/>
                <a:cs typeface="mohammad bold art 1" pitchFamily="2" charset="-78"/>
              </a:rPr>
              <a:t>فرق التفتيش بإجراء تفتيش ميداني على شخص مرخص له سبق التفتيش عليه لفحصه إن كان قد قام بتصويب المخالفات التي تكشفت سابقاً من عدمه.</a:t>
            </a:r>
            <a:endParaRPr lang="ar-KW"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محدد الغرض</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3</a:t>
              </a:r>
              <a:endParaRPr lang="ar-KW" dirty="0">
                <a:solidFill>
                  <a:schemeClr val="tx2"/>
                </a:solidFill>
                <a:cs typeface="mohammad bold art 1" pitchFamily="2" charset="-78"/>
              </a:endParaRPr>
            </a:p>
          </p:txBody>
        </p:sp>
      </p:grpSp>
    </p:spTree>
    <p:extLst>
      <p:ext uri="{BB962C8B-B14F-4D97-AF65-F5344CB8AC3E}">
        <p14:creationId xmlns:p14="http://schemas.microsoft.com/office/powerpoint/2010/main" val="1527414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fade">
                                      <p:cBhvr>
                                        <p:cTn id="17" dur="1000"/>
                                        <p:tgtEl>
                                          <p:spTgt spid="17">
                                            <p:txEl>
                                              <p:pRg st="3" end="3"/>
                                            </p:txEl>
                                          </p:spTgt>
                                        </p:tgtEl>
                                      </p:cBhvr>
                                    </p:animEffect>
                                    <p:anim calcmode="lin" valueType="num">
                                      <p:cBhvr>
                                        <p:cTn id="18"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xEl>
                                              <p:pRg st="4" end="4"/>
                                            </p:txEl>
                                          </p:spTgt>
                                        </p:tgtEl>
                                        <p:attrNameLst>
                                          <p:attrName>style.visibility</p:attrName>
                                        </p:attrNameLst>
                                      </p:cBhvr>
                                      <p:to>
                                        <p:strVal val="visible"/>
                                      </p:to>
                                    </p:set>
                                    <p:animEffect transition="in" filter="fade">
                                      <p:cBhvr>
                                        <p:cTn id="22" dur="1000"/>
                                        <p:tgtEl>
                                          <p:spTgt spid="17">
                                            <p:txEl>
                                              <p:pRg st="4" end="4"/>
                                            </p:txEl>
                                          </p:spTgt>
                                        </p:tgtEl>
                                      </p:cBhvr>
                                    </p:animEffect>
                                    <p:anim calcmode="lin" valueType="num">
                                      <p:cBhvr>
                                        <p:cTn id="23"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17">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7">
                                            <p:txEl>
                                              <p:pRg st="5" end="5"/>
                                            </p:txEl>
                                          </p:spTgt>
                                        </p:tgtEl>
                                        <p:attrNameLst>
                                          <p:attrName>style.visibility</p:attrName>
                                        </p:attrNameLst>
                                      </p:cBhvr>
                                      <p:to>
                                        <p:strVal val="visible"/>
                                      </p:to>
                                    </p:set>
                                    <p:animEffect transition="in" filter="fade">
                                      <p:cBhvr>
                                        <p:cTn id="27" dur="1000"/>
                                        <p:tgtEl>
                                          <p:spTgt spid="17">
                                            <p:txEl>
                                              <p:pRg st="5" end="5"/>
                                            </p:txEl>
                                          </p:spTgt>
                                        </p:tgtEl>
                                      </p:cBhvr>
                                    </p:animEffect>
                                    <p:anim calcmode="lin" valueType="num">
                                      <p:cBhvr>
                                        <p:cTn id="28" dur="1000" fill="hold"/>
                                        <p:tgtEl>
                                          <p:spTgt spid="17">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1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مراحل عمل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705944"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4067944" y="4220952"/>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5</a:t>
            </a:r>
            <a:endParaRPr lang="en-US" sz="1400" b="1" dirty="0">
              <a:solidFill>
                <a:schemeClr val="tx2"/>
              </a:solidFill>
              <a:cs typeface="mohammad bold art 1" pitchFamily="2" charset="-78"/>
            </a:endParaRPr>
          </a:p>
        </p:txBody>
      </p:sp>
      <p:sp>
        <p:nvSpPr>
          <p:cNvPr id="38" name="Rounded Rectangle 37"/>
          <p:cNvSpPr/>
          <p:nvPr/>
        </p:nvSpPr>
        <p:spPr>
          <a:xfrm>
            <a:off x="1187624" y="4245512"/>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4</a:t>
            </a:r>
            <a:endParaRPr lang="en-US" sz="1400" b="1" dirty="0">
              <a:solidFill>
                <a:schemeClr val="tx2"/>
              </a:solidFill>
              <a:cs typeface="mohammad bold art 1" pitchFamily="2" charset="-78"/>
            </a:endParaRPr>
          </a:p>
        </p:txBody>
      </p:sp>
      <p:sp>
        <p:nvSpPr>
          <p:cNvPr id="39" name="Rounded Rectangle 38"/>
          <p:cNvSpPr/>
          <p:nvPr/>
        </p:nvSpPr>
        <p:spPr>
          <a:xfrm>
            <a:off x="6969968" y="4245512"/>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6</a:t>
            </a:r>
            <a:endParaRPr lang="en-US" sz="1400" b="1" dirty="0">
              <a:solidFill>
                <a:schemeClr val="tx2"/>
              </a:solidFill>
              <a:cs typeface="mohammad bold art 1" pitchFamily="2" charset="-78"/>
            </a:endParaRPr>
          </a:p>
        </p:txBody>
      </p:sp>
      <p:sp>
        <p:nvSpPr>
          <p:cNvPr id="24" name="Rounded Rectangle 23"/>
          <p:cNvSpPr/>
          <p:nvPr/>
        </p:nvSpPr>
        <p:spPr>
          <a:xfrm>
            <a:off x="4089648" y="1772680"/>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2</a:t>
            </a:r>
            <a:endParaRPr lang="en-US" sz="1400" b="1" dirty="0">
              <a:solidFill>
                <a:schemeClr val="tx2"/>
              </a:solidFill>
              <a:cs typeface="mohammad bold art 1" pitchFamily="2" charset="-78"/>
            </a:endParaRPr>
          </a:p>
        </p:txBody>
      </p:sp>
      <p:sp>
        <p:nvSpPr>
          <p:cNvPr id="33" name="Rounded Rectangle 32"/>
          <p:cNvSpPr/>
          <p:nvPr/>
        </p:nvSpPr>
        <p:spPr>
          <a:xfrm>
            <a:off x="1137320" y="1772680"/>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3</a:t>
            </a:r>
            <a:endParaRPr lang="en-US" sz="1400" b="1" dirty="0">
              <a:solidFill>
                <a:schemeClr val="tx2"/>
              </a:solidFill>
              <a:cs typeface="mohammad bold art 1" pitchFamily="2" charset="-78"/>
            </a:endParaRPr>
          </a:p>
        </p:txBody>
      </p:sp>
      <p:sp>
        <p:nvSpPr>
          <p:cNvPr id="37" name="Rounded Rectangle 36"/>
          <p:cNvSpPr/>
          <p:nvPr/>
        </p:nvSpPr>
        <p:spPr>
          <a:xfrm>
            <a:off x="6969968" y="1772680"/>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1</a:t>
            </a:r>
            <a:endParaRPr lang="en-US" sz="1400" b="1" dirty="0">
              <a:solidFill>
                <a:schemeClr val="tx2"/>
              </a:solidFill>
              <a:cs typeface="mohammad bold art 1" pitchFamily="2" charset="-78"/>
            </a:endParaRPr>
          </a:p>
        </p:txBody>
      </p:sp>
      <p:sp>
        <p:nvSpPr>
          <p:cNvPr id="17" name="Rounded Rectangle 16"/>
          <p:cNvSpPr/>
          <p:nvPr/>
        </p:nvSpPr>
        <p:spPr>
          <a:xfrm>
            <a:off x="3347864" y="1990976"/>
            <a:ext cx="2459736" cy="137160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0" name="Rounded Rectangle 19"/>
          <p:cNvSpPr/>
          <p:nvPr/>
        </p:nvSpPr>
        <p:spPr>
          <a:xfrm>
            <a:off x="683568" y="4436976"/>
            <a:ext cx="1920240" cy="1335024"/>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2" name="Rounded Rectangle 21"/>
          <p:cNvSpPr/>
          <p:nvPr/>
        </p:nvSpPr>
        <p:spPr>
          <a:xfrm>
            <a:off x="3347864" y="4436959"/>
            <a:ext cx="2456264" cy="1338497"/>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5" name="Rounded Rectangle 24"/>
          <p:cNvSpPr/>
          <p:nvPr/>
        </p:nvSpPr>
        <p:spPr>
          <a:xfrm>
            <a:off x="6590536" y="1988704"/>
            <a:ext cx="1737360" cy="1368152"/>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400" dirty="0">
              <a:cs typeface="mohammad bold art 1" pitchFamily="2" charset="-78"/>
            </a:endParaRPr>
          </a:p>
        </p:txBody>
      </p:sp>
      <p:sp>
        <p:nvSpPr>
          <p:cNvPr id="28" name="Left Arrow 27"/>
          <p:cNvSpPr/>
          <p:nvPr/>
        </p:nvSpPr>
        <p:spPr>
          <a:xfrm rot="16200000">
            <a:off x="1223667" y="3464908"/>
            <a:ext cx="720000" cy="50405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6588224" y="4466767"/>
            <a:ext cx="1739672" cy="1338497"/>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35" name="Rounded Rectangle 34"/>
          <p:cNvSpPr/>
          <p:nvPr/>
        </p:nvSpPr>
        <p:spPr>
          <a:xfrm>
            <a:off x="654968" y="1988704"/>
            <a:ext cx="1920240" cy="137160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3" name="Right Arrow 2"/>
          <p:cNvSpPr/>
          <p:nvPr/>
        </p:nvSpPr>
        <p:spPr>
          <a:xfrm>
            <a:off x="2635776" y="4725088"/>
            <a:ext cx="640080" cy="503976"/>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5876136" y="2420712"/>
            <a:ext cx="640080" cy="50409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Left Arrow 25"/>
          <p:cNvSpPr/>
          <p:nvPr/>
        </p:nvSpPr>
        <p:spPr>
          <a:xfrm>
            <a:off x="2635776" y="2420712"/>
            <a:ext cx="640080" cy="50409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a:off x="5876136" y="4725008"/>
            <a:ext cx="640080" cy="503976"/>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6637156" y="2114416"/>
            <a:ext cx="1607252" cy="1143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bg1"/>
                </a:solidFill>
                <a:cs typeface="mohammad bold art 1" pitchFamily="2" charset="-78"/>
              </a:rPr>
              <a:t>الإعداد لإجراء التفتيش </a:t>
            </a:r>
            <a:r>
              <a:rPr lang="ar-KW" sz="1350" dirty="0" smtClean="0">
                <a:solidFill>
                  <a:schemeClr val="bg1"/>
                </a:solidFill>
                <a:cs typeface="mohammad bold art 1" pitchFamily="2" charset="-78"/>
              </a:rPr>
              <a:t>وتجميع </a:t>
            </a:r>
            <a:r>
              <a:rPr lang="ar-KW" sz="1350" dirty="0">
                <a:solidFill>
                  <a:schemeClr val="bg1"/>
                </a:solidFill>
                <a:cs typeface="mohammad bold art 1" pitchFamily="2" charset="-78"/>
              </a:rPr>
              <a:t>البيانات الأولية المتعلقة </a:t>
            </a:r>
            <a:r>
              <a:rPr lang="ar-KW" sz="1350" dirty="0" smtClean="0">
                <a:solidFill>
                  <a:schemeClr val="bg1"/>
                </a:solidFill>
                <a:cs typeface="mohammad bold art 1" pitchFamily="2" charset="-78"/>
              </a:rPr>
              <a:t>بالشخص المرخص له</a:t>
            </a:r>
            <a:endParaRPr lang="ar-KW" sz="1350" dirty="0">
              <a:solidFill>
                <a:schemeClr val="bg1"/>
              </a:solidFill>
              <a:cs typeface="mohammad bold art 1" pitchFamily="2" charset="-78"/>
            </a:endParaRPr>
          </a:p>
        </p:txBody>
      </p:sp>
      <p:sp>
        <p:nvSpPr>
          <p:cNvPr id="7" name="Rounded Rectangle 6"/>
          <p:cNvSpPr/>
          <p:nvPr/>
        </p:nvSpPr>
        <p:spPr>
          <a:xfrm>
            <a:off x="3563888" y="2276736"/>
            <a:ext cx="2019772" cy="8166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bg1"/>
                </a:solidFill>
                <a:cs typeface="mohammad bold art 1" pitchFamily="2" charset="-78"/>
              </a:rPr>
              <a:t>إجراء التفتيش الميداني على الشخص المرخص له</a:t>
            </a:r>
          </a:p>
        </p:txBody>
      </p:sp>
      <p:sp>
        <p:nvSpPr>
          <p:cNvPr id="30" name="Rounded Rectangle 29"/>
          <p:cNvSpPr/>
          <p:nvPr/>
        </p:nvSpPr>
        <p:spPr>
          <a:xfrm>
            <a:off x="683568" y="4518112"/>
            <a:ext cx="1763648" cy="128701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bg1"/>
                </a:solidFill>
                <a:cs typeface="mohammad bold art 1" pitchFamily="2" charset="-78"/>
              </a:rPr>
              <a:t>إعداد تقرير بنتائج التفتيش بعد حصر المخالفات والملاحظات التي </a:t>
            </a:r>
            <a:r>
              <a:rPr lang="ar-KW" sz="1350" dirty="0" smtClean="0">
                <a:solidFill>
                  <a:schemeClr val="bg1"/>
                </a:solidFill>
                <a:cs typeface="mohammad bold art 1" pitchFamily="2" charset="-78"/>
              </a:rPr>
              <a:t>تكشفت لفريق التفتيش</a:t>
            </a:r>
            <a:endParaRPr lang="ar-KW" sz="1350" dirty="0">
              <a:solidFill>
                <a:schemeClr val="bg1"/>
              </a:solidFill>
              <a:cs typeface="mohammad bold art 1" pitchFamily="2" charset="-78"/>
            </a:endParaRPr>
          </a:p>
        </p:txBody>
      </p:sp>
      <p:sp>
        <p:nvSpPr>
          <p:cNvPr id="32" name="Rounded Rectangle 31"/>
          <p:cNvSpPr/>
          <p:nvPr/>
        </p:nvSpPr>
        <p:spPr>
          <a:xfrm>
            <a:off x="3563888" y="4602696"/>
            <a:ext cx="1979672"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bg1"/>
                </a:solidFill>
                <a:cs typeface="mohammad bold art 1" pitchFamily="2" charset="-78"/>
              </a:rPr>
              <a:t>إرسال تقرير نتائج التفتيش الميداني للشخص المرخص له </a:t>
            </a:r>
            <a:r>
              <a:rPr lang="ar-KW" sz="1350" dirty="0" smtClean="0">
                <a:solidFill>
                  <a:schemeClr val="bg1"/>
                </a:solidFill>
                <a:cs typeface="mohammad bold art 1" pitchFamily="2" charset="-78"/>
              </a:rPr>
              <a:t>للرد على ما جاء فيه من مخالفات وملاحظات</a:t>
            </a:r>
            <a:endParaRPr lang="ar-KW" sz="1350" dirty="0">
              <a:solidFill>
                <a:schemeClr val="bg1"/>
              </a:solidFill>
              <a:cs typeface="mohammad bold art 1" pitchFamily="2" charset="-78"/>
            </a:endParaRPr>
          </a:p>
        </p:txBody>
      </p:sp>
      <p:sp>
        <p:nvSpPr>
          <p:cNvPr id="34" name="Rounded Rectangle 33"/>
          <p:cNvSpPr/>
          <p:nvPr/>
        </p:nvSpPr>
        <p:spPr>
          <a:xfrm>
            <a:off x="654968" y="2204728"/>
            <a:ext cx="1976364" cy="100584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bg1"/>
                </a:solidFill>
                <a:cs typeface="mohammad bold art 1" pitchFamily="2" charset="-78"/>
              </a:rPr>
              <a:t>عقد اجتماع مع </a:t>
            </a:r>
            <a:r>
              <a:rPr lang="ar-KW" sz="1350" dirty="0" smtClean="0">
                <a:solidFill>
                  <a:schemeClr val="bg1"/>
                </a:solidFill>
                <a:cs typeface="mohammad bold art 1" pitchFamily="2" charset="-78"/>
              </a:rPr>
              <a:t>الإدارة العليا للشخص </a:t>
            </a:r>
            <a:r>
              <a:rPr lang="ar-KW" sz="1350" dirty="0">
                <a:solidFill>
                  <a:schemeClr val="bg1"/>
                </a:solidFill>
                <a:cs typeface="mohammad bold art 1" pitchFamily="2" charset="-78"/>
              </a:rPr>
              <a:t>المرخص له لمناقشة </a:t>
            </a:r>
            <a:r>
              <a:rPr lang="ar-KW" sz="1350" dirty="0" smtClean="0">
                <a:solidFill>
                  <a:schemeClr val="bg1"/>
                </a:solidFill>
                <a:cs typeface="mohammad bold art 1" pitchFamily="2" charset="-78"/>
              </a:rPr>
              <a:t>المخالفات والملاحظات التي تكشفت لفريق التفتيش</a:t>
            </a:r>
            <a:endParaRPr lang="ar-KW" sz="1350" dirty="0">
              <a:solidFill>
                <a:schemeClr val="bg1"/>
              </a:solidFill>
              <a:cs typeface="mohammad bold art 1" pitchFamily="2" charset="-78"/>
            </a:endParaRPr>
          </a:p>
        </p:txBody>
      </p:sp>
      <p:sp>
        <p:nvSpPr>
          <p:cNvPr id="40" name="Rounded Rectangle 39"/>
          <p:cNvSpPr/>
          <p:nvPr/>
        </p:nvSpPr>
        <p:spPr>
          <a:xfrm>
            <a:off x="6516216" y="4674704"/>
            <a:ext cx="181168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smtClean="0">
                <a:solidFill>
                  <a:schemeClr val="bg1"/>
                </a:solidFill>
                <a:cs typeface="mohammad bold art 1" pitchFamily="2" charset="-78"/>
              </a:rPr>
              <a:t>إصدار تقرير نتائج التفتيش الميداني بشكل نهائي ومن ثم متابعة </a:t>
            </a:r>
            <a:r>
              <a:rPr lang="ar-KW" sz="1350" dirty="0">
                <a:solidFill>
                  <a:schemeClr val="bg1"/>
                </a:solidFill>
                <a:cs typeface="mohammad bold art 1" pitchFamily="2" charset="-78"/>
              </a:rPr>
              <a:t>الشخص المرخص </a:t>
            </a:r>
            <a:r>
              <a:rPr lang="ar-KW" sz="1350" dirty="0" smtClean="0">
                <a:solidFill>
                  <a:schemeClr val="bg1"/>
                </a:solidFill>
                <a:cs typeface="mohammad bold art 1" pitchFamily="2" charset="-78"/>
              </a:rPr>
              <a:t>له بتصويب </a:t>
            </a:r>
            <a:r>
              <a:rPr lang="ar-KW" sz="1350" dirty="0">
                <a:solidFill>
                  <a:schemeClr val="bg1"/>
                </a:solidFill>
                <a:cs typeface="mohammad bold art 1" pitchFamily="2" charset="-78"/>
              </a:rPr>
              <a:t>المخالفات والملاحظات</a:t>
            </a:r>
          </a:p>
        </p:txBody>
      </p:sp>
    </p:spTree>
    <p:extLst>
      <p:ext uri="{BB962C8B-B14F-4D97-AF65-F5344CB8AC3E}">
        <p14:creationId xmlns:p14="http://schemas.microsoft.com/office/powerpoint/2010/main" val="5862665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متطلبات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39552" y="1628800"/>
            <a:ext cx="7994848" cy="5816977"/>
          </a:xfrm>
          <a:prstGeom prst="rect">
            <a:avLst/>
          </a:prstGeom>
        </p:spPr>
        <p:txBody>
          <a:bodyPr wrap="square">
            <a:spAutoFit/>
          </a:bodyPr>
          <a:lstStyle/>
          <a:p>
            <a:pPr algn="justLow" rtl="1">
              <a:lnSpc>
                <a:spcPct val="150000"/>
              </a:lnSpc>
            </a:pPr>
            <a:r>
              <a:rPr lang="ar-KW" dirty="0">
                <a:solidFill>
                  <a:schemeClr val="tx2"/>
                </a:solidFill>
                <a:cs typeface="mohammad bold art 1" pitchFamily="2" charset="-78"/>
              </a:rPr>
              <a:t>قبل البدء في إجراء عملية التفتيش الميداني، يقوم أعضاء فريق التفتيش بالتالي:</a:t>
            </a:r>
          </a:p>
          <a:p>
            <a:pPr marL="285750" indent="-285750" algn="justLow" rtl="1">
              <a:lnSpc>
                <a:spcPct val="150000"/>
              </a:lnSpc>
              <a:spcBef>
                <a:spcPts val="1200"/>
              </a:spcBef>
              <a:buFont typeface="Wingdings" panose="05000000000000000000" pitchFamily="2" charset="2"/>
              <a:buChar char="§"/>
            </a:pPr>
            <a:r>
              <a:rPr lang="ar-KW" dirty="0">
                <a:solidFill>
                  <a:schemeClr val="tx2"/>
                </a:solidFill>
                <a:cs typeface="mohammad bold art 1" pitchFamily="2" charset="-78"/>
              </a:rPr>
              <a:t>التنسيق داخلياً مع إدارات الهيئة للحصول على البيانات والمعلومات الأولية وبحث الملاحظات الخاصة بالشخص المرخص له، ومثال على ذلك</a:t>
            </a:r>
            <a:r>
              <a:rPr lang="ar-KW" dirty="0" smtClean="0">
                <a:solidFill>
                  <a:schemeClr val="tx2"/>
                </a:solidFill>
                <a:cs typeface="mohammad bold art 1" pitchFamily="2" charset="-78"/>
              </a:rPr>
              <a:t>:</a:t>
            </a: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smtClean="0">
              <a:solidFill>
                <a:schemeClr val="tx2"/>
              </a:solidFill>
              <a:cs typeface="mohammad bold art 1" pitchFamily="2" charset="-78"/>
            </a:endParaRPr>
          </a:p>
          <a:p>
            <a:pPr marL="285750" indent="-285750" algn="justLow" rtl="1">
              <a:lnSpc>
                <a:spcPct val="150000"/>
              </a:lnSpc>
              <a:spcBef>
                <a:spcPts val="1800"/>
              </a:spcBef>
              <a:buFont typeface="Wingdings" panose="05000000000000000000" pitchFamily="2" charset="2"/>
              <a:buChar char="§"/>
            </a:pPr>
            <a:r>
              <a:rPr lang="ar-KW" dirty="0">
                <a:solidFill>
                  <a:schemeClr val="tx2"/>
                </a:solidFill>
                <a:cs typeface="mohammad bold art 1" pitchFamily="2" charset="-78"/>
              </a:rPr>
              <a:t>اجتماع أعضاء فريق التفتيش الميداني مع الإدارة العليا لدى الشخص المرخص له وموافاتهم بخطاب افتتاحي يكون مرفقاً به قائمة بالبيانات والمستندات المطلوبة من الشخص المرخص له.</a:t>
            </a: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smtClean="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p:txBody>
      </p:sp>
      <p:grpSp>
        <p:nvGrpSpPr>
          <p:cNvPr id="18" name="Group 17"/>
          <p:cNvGrpSpPr/>
          <p:nvPr/>
        </p:nvGrpSpPr>
        <p:grpSpPr>
          <a:xfrm>
            <a:off x="467544" y="3284984"/>
            <a:ext cx="7632848" cy="1124802"/>
            <a:chOff x="467544" y="3456326"/>
            <a:chExt cx="7632848" cy="1124802"/>
          </a:xfrm>
        </p:grpSpPr>
        <p:sp>
          <p:nvSpPr>
            <p:cNvPr id="19" name="Rectangle 18"/>
            <p:cNvSpPr/>
            <p:nvPr/>
          </p:nvSpPr>
          <p:spPr>
            <a:xfrm>
              <a:off x="3419872" y="3456424"/>
              <a:ext cx="1920240"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الإفصاح</a:t>
              </a:r>
              <a:endParaRPr lang="en-US" dirty="0">
                <a:solidFill>
                  <a:schemeClr val="tx2"/>
                </a:solidFill>
                <a:cs typeface="mohammad bold art 1" pitchFamily="2" charset="-78"/>
              </a:endParaRPr>
            </a:p>
          </p:txBody>
        </p:sp>
        <p:sp>
          <p:nvSpPr>
            <p:cNvPr id="20" name="Rectangle 19"/>
            <p:cNvSpPr/>
            <p:nvPr/>
          </p:nvSpPr>
          <p:spPr>
            <a:xfrm>
              <a:off x="2483768" y="4032390"/>
              <a:ext cx="2832288"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متابعة عمليات الأسواق</a:t>
              </a:r>
              <a:endParaRPr lang="en-US" dirty="0">
                <a:solidFill>
                  <a:schemeClr val="tx2"/>
                </a:solidFill>
                <a:cs typeface="mohammad bold art 1" pitchFamily="2" charset="-78"/>
              </a:endParaRPr>
            </a:p>
          </p:txBody>
        </p:sp>
        <p:sp>
          <p:nvSpPr>
            <p:cNvPr id="21" name="Rectangle 20"/>
            <p:cNvSpPr/>
            <p:nvPr/>
          </p:nvSpPr>
          <p:spPr>
            <a:xfrm>
              <a:off x="5436096" y="4032488"/>
              <a:ext cx="2664296"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التراخيص والتسجيل</a:t>
              </a:r>
              <a:endParaRPr lang="en-US" dirty="0">
                <a:solidFill>
                  <a:schemeClr val="tx2"/>
                </a:solidFill>
                <a:cs typeface="mohammad bold art 1" pitchFamily="2" charset="-78"/>
              </a:endParaRPr>
            </a:p>
          </p:txBody>
        </p:sp>
        <p:sp>
          <p:nvSpPr>
            <p:cNvPr id="22" name="Rectangle 21"/>
            <p:cNvSpPr/>
            <p:nvPr/>
          </p:nvSpPr>
          <p:spPr>
            <a:xfrm>
              <a:off x="467544" y="3456326"/>
              <a:ext cx="3024336"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أنظمة الاستثمار الجماعي</a:t>
              </a:r>
              <a:endParaRPr lang="en-US" dirty="0">
                <a:solidFill>
                  <a:schemeClr val="tx2"/>
                </a:solidFill>
                <a:cs typeface="mohammad bold art 1" pitchFamily="2" charset="-78"/>
              </a:endParaRPr>
            </a:p>
          </p:txBody>
        </p:sp>
        <p:sp>
          <p:nvSpPr>
            <p:cNvPr id="23" name="Rectangle 22"/>
            <p:cNvSpPr/>
            <p:nvPr/>
          </p:nvSpPr>
          <p:spPr>
            <a:xfrm>
              <a:off x="5484128" y="3456424"/>
              <a:ext cx="2616264"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الرقابة المكتبية</a:t>
              </a:r>
              <a:endParaRPr lang="en-US" dirty="0">
                <a:solidFill>
                  <a:schemeClr val="tx2"/>
                </a:solidFill>
                <a:cs typeface="mohammad bold art 1" pitchFamily="2" charset="-78"/>
              </a:endParaRPr>
            </a:p>
          </p:txBody>
        </p:sp>
      </p:grpSp>
    </p:spTree>
    <p:extLst>
      <p:ext uri="{BB962C8B-B14F-4D97-AF65-F5344CB8AC3E}">
        <p14:creationId xmlns:p14="http://schemas.microsoft.com/office/powerpoint/2010/main" val="103138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1000"/>
                                        <p:tgtEl>
                                          <p:spTgt spid="7">
                                            <p:txEl>
                                              <p:pRg st="4" end="4"/>
                                            </p:txEl>
                                          </p:spTgt>
                                        </p:tgtEl>
                                      </p:cBhvr>
                                    </p:animEffect>
                                    <p:anim calcmode="lin" valueType="num">
                                      <p:cBhvr>
                                        <p:cTn id="2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متطلبات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523681"/>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14" name="Rectangle 13"/>
          <p:cNvSpPr/>
          <p:nvPr/>
        </p:nvSpPr>
        <p:spPr>
          <a:xfrm>
            <a:off x="2339752" y="299695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الهيكل التنظيمي للشركة موضحاً به </a:t>
            </a:r>
            <a:r>
              <a:rPr lang="ar-KW" sz="1550" dirty="0" smtClean="0">
                <a:solidFill>
                  <a:schemeClr val="tx2"/>
                </a:solidFill>
                <a:cs typeface="mohammad bold art 1" pitchFamily="2" charset="-78"/>
              </a:rPr>
              <a:t>الإدارات </a:t>
            </a:r>
            <a:r>
              <a:rPr lang="ar-KW" sz="1550" dirty="0">
                <a:solidFill>
                  <a:schemeClr val="tx2"/>
                </a:solidFill>
                <a:cs typeface="mohammad bold art 1" pitchFamily="2" charset="-78"/>
              </a:rPr>
              <a:t>الرئيسية بالشركة </a:t>
            </a:r>
          </a:p>
        </p:txBody>
      </p:sp>
      <p:sp>
        <p:nvSpPr>
          <p:cNvPr id="15" name="Rectangle 14"/>
          <p:cNvSpPr/>
          <p:nvPr/>
        </p:nvSpPr>
        <p:spPr>
          <a:xfrm>
            <a:off x="2339752" y="371703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أعضاء مجلس الإدارة والإدارة التنفيذية والمسؤوليات المناطة بهم والصلاحيات الممنوحة</a:t>
            </a:r>
          </a:p>
        </p:txBody>
      </p:sp>
      <p:sp>
        <p:nvSpPr>
          <p:cNvPr id="17" name="Rectangle 16"/>
          <p:cNvSpPr/>
          <p:nvPr/>
        </p:nvSpPr>
        <p:spPr>
          <a:xfrm>
            <a:off x="2340868" y="227687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عقد التأسيس والنظام الأساسي وأية تعديلات </a:t>
            </a:r>
            <a:r>
              <a:rPr lang="ar-KW" sz="1550" dirty="0" smtClean="0">
                <a:solidFill>
                  <a:schemeClr val="tx2"/>
                </a:solidFill>
                <a:cs typeface="mohammad bold art 1" pitchFamily="2" charset="-78"/>
              </a:rPr>
              <a:t>عليهما وسجل المساهمين</a:t>
            </a:r>
            <a:endParaRPr lang="ar-KW" sz="1550" dirty="0">
              <a:solidFill>
                <a:schemeClr val="tx2"/>
              </a:solidFill>
              <a:cs typeface="mohammad bold art 1" pitchFamily="2" charset="-78"/>
            </a:endParaRPr>
          </a:p>
        </p:txBody>
      </p:sp>
      <p:sp>
        <p:nvSpPr>
          <p:cNvPr id="18" name="Rectangle 17"/>
          <p:cNvSpPr/>
          <p:nvPr/>
        </p:nvSpPr>
        <p:spPr>
          <a:xfrm>
            <a:off x="2339752" y="515719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اللجان المشكلة بالشركة ولوائحها الداخلية</a:t>
            </a:r>
          </a:p>
        </p:txBody>
      </p:sp>
      <p:sp>
        <p:nvSpPr>
          <p:cNvPr id="22" name="Rectangle 21"/>
          <p:cNvSpPr/>
          <p:nvPr/>
        </p:nvSpPr>
        <p:spPr>
          <a:xfrm>
            <a:off x="2339752" y="443711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محاضر اجتماعات الجمعية العامة العادية وغير العادية ومحاضر اجتماعات مجلس الإدارة واللجان </a:t>
            </a:r>
          </a:p>
        </p:txBody>
      </p:sp>
      <p:sp>
        <p:nvSpPr>
          <p:cNvPr id="29" name="Rounded Rectangle 28"/>
          <p:cNvSpPr/>
          <p:nvPr/>
        </p:nvSpPr>
        <p:spPr>
          <a:xfrm>
            <a:off x="539552" y="1412776"/>
            <a:ext cx="8001000" cy="561856"/>
          </a:xfrm>
          <a:prstGeom prst="roundRect">
            <a:avLst/>
          </a:prstGeom>
        </p:spPr>
        <p:txBody>
          <a:bodyPr wrap="square">
            <a:spAutoFit/>
          </a:bodyPr>
          <a:lstStyle/>
          <a:p>
            <a:pPr algn="justLow" rtl="1">
              <a:lnSpc>
                <a:spcPct val="150000"/>
              </a:lnSpc>
            </a:pPr>
            <a:r>
              <a:rPr lang="ar-KW" dirty="0">
                <a:solidFill>
                  <a:schemeClr val="tx2"/>
                </a:solidFill>
                <a:cs typeface="mohammad bold art 1" pitchFamily="2" charset="-78"/>
              </a:rPr>
              <a:t>البيانات المطلوبة في الخطاب الافتتاحي: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16043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strVal val="#ppt_w*0.70"/>
                                          </p:val>
                                        </p:tav>
                                        <p:tav tm="100000">
                                          <p:val>
                                            <p:strVal val="#ppt_w"/>
                                          </p:val>
                                        </p:tav>
                                      </p:tavLst>
                                    </p:anim>
                                    <p:anim calcmode="lin" valueType="num">
                                      <p:cBhvr>
                                        <p:cTn id="8" dur="1000" fill="hold"/>
                                        <p:tgtEl>
                                          <p:spTgt spid="14"/>
                                        </p:tgtEl>
                                        <p:attrNameLst>
                                          <p:attrName>ppt_h</p:attrName>
                                        </p:attrNameLst>
                                      </p:cBhvr>
                                      <p:tavLst>
                                        <p:tav tm="0">
                                          <p:val>
                                            <p:strVal val="#ppt_h"/>
                                          </p:val>
                                        </p:tav>
                                        <p:tav tm="100000">
                                          <p:val>
                                            <p:strVal val="#ppt_h"/>
                                          </p:val>
                                        </p:tav>
                                      </p:tavLst>
                                    </p:anim>
                                    <p:animEffect transition="in" filter="fade">
                                      <p:cBhvr>
                                        <p:cTn id="9" dur="1000"/>
                                        <p:tgtEl>
                                          <p:spTgt spid="1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1000" fill="hold"/>
                                        <p:tgtEl>
                                          <p:spTgt spid="15"/>
                                        </p:tgtEl>
                                        <p:attrNameLst>
                                          <p:attrName>ppt_w</p:attrName>
                                        </p:attrNameLst>
                                      </p:cBhvr>
                                      <p:tavLst>
                                        <p:tav tm="0">
                                          <p:val>
                                            <p:strVal val="#ppt_w*0.70"/>
                                          </p:val>
                                        </p:tav>
                                        <p:tav tm="100000">
                                          <p:val>
                                            <p:strVal val="#ppt_w"/>
                                          </p:val>
                                        </p:tav>
                                      </p:tavLst>
                                    </p:anim>
                                    <p:anim calcmode="lin" valueType="num">
                                      <p:cBhvr>
                                        <p:cTn id="13" dur="1000" fill="hold"/>
                                        <p:tgtEl>
                                          <p:spTgt spid="15"/>
                                        </p:tgtEl>
                                        <p:attrNameLst>
                                          <p:attrName>ppt_h</p:attrName>
                                        </p:attrNameLst>
                                      </p:cBhvr>
                                      <p:tavLst>
                                        <p:tav tm="0">
                                          <p:val>
                                            <p:strVal val="#ppt_h"/>
                                          </p:val>
                                        </p:tav>
                                        <p:tav tm="100000">
                                          <p:val>
                                            <p:strVal val="#ppt_h"/>
                                          </p:val>
                                        </p:tav>
                                      </p:tavLst>
                                    </p:anim>
                                    <p:animEffect transition="in" filter="fade">
                                      <p:cBhvr>
                                        <p:cTn id="14" dur="1000"/>
                                        <p:tgtEl>
                                          <p:spTgt spid="1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strVal val="#ppt_w*0.70"/>
                                          </p:val>
                                        </p:tav>
                                        <p:tav tm="100000">
                                          <p:val>
                                            <p:strVal val="#ppt_w"/>
                                          </p:val>
                                        </p:tav>
                                      </p:tavLst>
                                    </p:anim>
                                    <p:anim calcmode="lin" valueType="num">
                                      <p:cBhvr>
                                        <p:cTn id="18" dur="1000" fill="hold"/>
                                        <p:tgtEl>
                                          <p:spTgt spid="17"/>
                                        </p:tgtEl>
                                        <p:attrNameLst>
                                          <p:attrName>ppt_h</p:attrName>
                                        </p:attrNameLst>
                                      </p:cBhvr>
                                      <p:tavLst>
                                        <p:tav tm="0">
                                          <p:val>
                                            <p:strVal val="#ppt_h"/>
                                          </p:val>
                                        </p:tav>
                                        <p:tav tm="100000">
                                          <p:val>
                                            <p:strVal val="#ppt_h"/>
                                          </p:val>
                                        </p:tav>
                                      </p:tavLst>
                                    </p:anim>
                                    <p:animEffect transition="in" filter="fade">
                                      <p:cBhvr>
                                        <p:cTn id="19" dur="1000"/>
                                        <p:tgtEl>
                                          <p:spTgt spid="17"/>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p:cTn id="22" dur="1000" fill="hold"/>
                                        <p:tgtEl>
                                          <p:spTgt spid="18"/>
                                        </p:tgtEl>
                                        <p:attrNameLst>
                                          <p:attrName>ppt_w</p:attrName>
                                        </p:attrNameLst>
                                      </p:cBhvr>
                                      <p:tavLst>
                                        <p:tav tm="0">
                                          <p:val>
                                            <p:strVal val="#ppt_w*0.70"/>
                                          </p:val>
                                        </p:tav>
                                        <p:tav tm="100000">
                                          <p:val>
                                            <p:strVal val="#ppt_w"/>
                                          </p:val>
                                        </p:tav>
                                      </p:tavLst>
                                    </p:anim>
                                    <p:anim calcmode="lin" valueType="num">
                                      <p:cBhvr>
                                        <p:cTn id="23" dur="1000" fill="hold"/>
                                        <p:tgtEl>
                                          <p:spTgt spid="18"/>
                                        </p:tgtEl>
                                        <p:attrNameLst>
                                          <p:attrName>ppt_h</p:attrName>
                                        </p:attrNameLst>
                                      </p:cBhvr>
                                      <p:tavLst>
                                        <p:tav tm="0">
                                          <p:val>
                                            <p:strVal val="#ppt_h"/>
                                          </p:val>
                                        </p:tav>
                                        <p:tav tm="100000">
                                          <p:val>
                                            <p:strVal val="#ppt_h"/>
                                          </p:val>
                                        </p:tav>
                                      </p:tavLst>
                                    </p:anim>
                                    <p:animEffect transition="in" filter="fade">
                                      <p:cBhvr>
                                        <p:cTn id="24" dur="1000"/>
                                        <p:tgtEl>
                                          <p:spTgt spid="18"/>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1000" fill="hold"/>
                                        <p:tgtEl>
                                          <p:spTgt spid="22"/>
                                        </p:tgtEl>
                                        <p:attrNameLst>
                                          <p:attrName>ppt_w</p:attrName>
                                        </p:attrNameLst>
                                      </p:cBhvr>
                                      <p:tavLst>
                                        <p:tav tm="0">
                                          <p:val>
                                            <p:strVal val="#ppt_w*0.70"/>
                                          </p:val>
                                        </p:tav>
                                        <p:tav tm="100000">
                                          <p:val>
                                            <p:strVal val="#ppt_w"/>
                                          </p:val>
                                        </p:tav>
                                      </p:tavLst>
                                    </p:anim>
                                    <p:anim calcmode="lin" valueType="num">
                                      <p:cBhvr>
                                        <p:cTn id="28" dur="1000" fill="hold"/>
                                        <p:tgtEl>
                                          <p:spTgt spid="22"/>
                                        </p:tgtEl>
                                        <p:attrNameLst>
                                          <p:attrName>ppt_h</p:attrName>
                                        </p:attrNameLst>
                                      </p:cBhvr>
                                      <p:tavLst>
                                        <p:tav tm="0">
                                          <p:val>
                                            <p:strVal val="#ppt_h"/>
                                          </p:val>
                                        </p:tav>
                                        <p:tav tm="100000">
                                          <p:val>
                                            <p:strVal val="#ppt_h"/>
                                          </p:val>
                                        </p:tav>
                                      </p:tavLst>
                                    </p:anim>
                                    <p:animEffect transition="in" filter="fade">
                                      <p:cBhvr>
                                        <p:cTn id="29"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animBg="1"/>
      <p:bldP spid="18" grpId="0" animBg="1"/>
      <p:bldP spid="2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متطلبات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523681"/>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24" name="Rectangle 23"/>
          <p:cNvSpPr/>
          <p:nvPr/>
        </p:nvSpPr>
        <p:spPr>
          <a:xfrm>
            <a:off x="2699792" y="2348880"/>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smtClean="0">
                <a:solidFill>
                  <a:schemeClr val="tx2"/>
                </a:solidFill>
                <a:cs typeface="mohammad bold art 1" pitchFamily="2" charset="-78"/>
              </a:rPr>
              <a:t>جميع </a:t>
            </a:r>
            <a:r>
              <a:rPr lang="ar-KW" sz="1600" dirty="0">
                <a:solidFill>
                  <a:schemeClr val="tx2"/>
                </a:solidFill>
                <a:cs typeface="mohammad bold art 1" pitchFamily="2" charset="-78"/>
              </a:rPr>
              <a:t>السياسات واللوائح الداخلية المعتمدة </a:t>
            </a:r>
          </a:p>
        </p:txBody>
      </p:sp>
      <p:sp>
        <p:nvSpPr>
          <p:cNvPr id="25" name="Rectangle 24"/>
          <p:cNvSpPr/>
          <p:nvPr/>
        </p:nvSpPr>
        <p:spPr>
          <a:xfrm>
            <a:off x="2699792" y="2996952"/>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بيانات الشركة المالية</a:t>
            </a:r>
          </a:p>
        </p:txBody>
      </p:sp>
      <p:sp>
        <p:nvSpPr>
          <p:cNvPr id="26" name="Rectangle 25"/>
          <p:cNvSpPr/>
          <p:nvPr/>
        </p:nvSpPr>
        <p:spPr>
          <a:xfrm>
            <a:off x="2700908" y="3645024"/>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smtClean="0">
                <a:solidFill>
                  <a:schemeClr val="tx2"/>
                </a:solidFill>
                <a:cs typeface="mohammad bold art 1" pitchFamily="2" charset="-78"/>
              </a:rPr>
              <a:t>استراتيجية وخطة </a:t>
            </a:r>
            <a:r>
              <a:rPr lang="ar-KW" sz="1600" dirty="0">
                <a:solidFill>
                  <a:schemeClr val="tx2"/>
                </a:solidFill>
                <a:cs typeface="mohammad bold art 1" pitchFamily="2" charset="-78"/>
              </a:rPr>
              <a:t>العمل </a:t>
            </a:r>
            <a:r>
              <a:rPr lang="ar-KW" sz="1600" dirty="0" smtClean="0">
                <a:solidFill>
                  <a:schemeClr val="tx2"/>
                </a:solidFill>
                <a:cs typeface="mohammad bold art 1" pitchFamily="2" charset="-78"/>
              </a:rPr>
              <a:t>والموازنة التقديرية</a:t>
            </a:r>
            <a:endParaRPr lang="ar-KW" sz="1600" dirty="0">
              <a:solidFill>
                <a:schemeClr val="tx2"/>
              </a:solidFill>
              <a:cs typeface="mohammad bold art 1" pitchFamily="2" charset="-78"/>
            </a:endParaRPr>
          </a:p>
        </p:txBody>
      </p:sp>
      <p:sp>
        <p:nvSpPr>
          <p:cNvPr id="27" name="Rectangle 26"/>
          <p:cNvSpPr/>
          <p:nvPr/>
        </p:nvSpPr>
        <p:spPr>
          <a:xfrm>
            <a:off x="2700908" y="4941168"/>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القضايا المرفوعة على الشركة أو منها</a:t>
            </a:r>
          </a:p>
        </p:txBody>
      </p:sp>
      <p:sp>
        <p:nvSpPr>
          <p:cNvPr id="28" name="Rectangle 27"/>
          <p:cNvSpPr/>
          <p:nvPr/>
        </p:nvSpPr>
        <p:spPr>
          <a:xfrm>
            <a:off x="2700908" y="4293096"/>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المحافظ والصناديق الاستثمارية المدارة </a:t>
            </a:r>
          </a:p>
        </p:txBody>
      </p:sp>
      <p:sp>
        <p:nvSpPr>
          <p:cNvPr id="29" name="Rounded Rectangle 28"/>
          <p:cNvSpPr/>
          <p:nvPr/>
        </p:nvSpPr>
        <p:spPr>
          <a:xfrm>
            <a:off x="539552" y="1412776"/>
            <a:ext cx="8001000" cy="523548"/>
          </a:xfrm>
          <a:prstGeom prst="roundRect">
            <a:avLst/>
          </a:prstGeom>
        </p:spPr>
        <p:txBody>
          <a:bodyPr wrap="square">
            <a:spAutoFit/>
          </a:bodyPr>
          <a:lstStyle/>
          <a:p>
            <a:pPr algn="justLow" rtl="1">
              <a:lnSpc>
                <a:spcPct val="150000"/>
              </a:lnSpc>
            </a:pPr>
            <a:r>
              <a:rPr lang="ar-KW" dirty="0">
                <a:solidFill>
                  <a:schemeClr val="tx2"/>
                </a:solidFill>
                <a:cs typeface="mohammad bold art 1" pitchFamily="2" charset="-78"/>
              </a:rPr>
              <a:t>البيانات المطلوبة في الخطاب </a:t>
            </a:r>
            <a:r>
              <a:rPr lang="ar-KW" dirty="0" smtClean="0">
                <a:solidFill>
                  <a:schemeClr val="tx2"/>
                </a:solidFill>
                <a:cs typeface="mohammad bold art 1" pitchFamily="2" charset="-78"/>
              </a:rPr>
              <a:t>الافتتاحي - تابع:</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1644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strVal val="#ppt_w*0.70"/>
                                          </p:val>
                                        </p:tav>
                                        <p:tav tm="100000">
                                          <p:val>
                                            <p:strVal val="#ppt_w"/>
                                          </p:val>
                                        </p:tav>
                                      </p:tavLst>
                                    </p:anim>
                                    <p:anim calcmode="lin" valueType="num">
                                      <p:cBhvr>
                                        <p:cTn id="8" dur="1000" fill="hold"/>
                                        <p:tgtEl>
                                          <p:spTgt spid="24"/>
                                        </p:tgtEl>
                                        <p:attrNameLst>
                                          <p:attrName>ppt_h</p:attrName>
                                        </p:attrNameLst>
                                      </p:cBhvr>
                                      <p:tavLst>
                                        <p:tav tm="0">
                                          <p:val>
                                            <p:strVal val="#ppt_h"/>
                                          </p:val>
                                        </p:tav>
                                        <p:tav tm="100000">
                                          <p:val>
                                            <p:strVal val="#ppt_h"/>
                                          </p:val>
                                        </p:tav>
                                      </p:tavLst>
                                    </p:anim>
                                    <p:animEffect transition="in" filter="fade">
                                      <p:cBhvr>
                                        <p:cTn id="9" dur="1000"/>
                                        <p:tgtEl>
                                          <p:spTgt spid="2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p:cTn id="12" dur="1000" fill="hold"/>
                                        <p:tgtEl>
                                          <p:spTgt spid="25"/>
                                        </p:tgtEl>
                                        <p:attrNameLst>
                                          <p:attrName>ppt_w</p:attrName>
                                        </p:attrNameLst>
                                      </p:cBhvr>
                                      <p:tavLst>
                                        <p:tav tm="0">
                                          <p:val>
                                            <p:strVal val="#ppt_w*0.70"/>
                                          </p:val>
                                        </p:tav>
                                        <p:tav tm="100000">
                                          <p:val>
                                            <p:strVal val="#ppt_w"/>
                                          </p:val>
                                        </p:tav>
                                      </p:tavLst>
                                    </p:anim>
                                    <p:anim calcmode="lin" valueType="num">
                                      <p:cBhvr>
                                        <p:cTn id="13" dur="1000" fill="hold"/>
                                        <p:tgtEl>
                                          <p:spTgt spid="25"/>
                                        </p:tgtEl>
                                        <p:attrNameLst>
                                          <p:attrName>ppt_h</p:attrName>
                                        </p:attrNameLst>
                                      </p:cBhvr>
                                      <p:tavLst>
                                        <p:tav tm="0">
                                          <p:val>
                                            <p:strVal val="#ppt_h"/>
                                          </p:val>
                                        </p:tav>
                                        <p:tav tm="100000">
                                          <p:val>
                                            <p:strVal val="#ppt_h"/>
                                          </p:val>
                                        </p:tav>
                                      </p:tavLst>
                                    </p:anim>
                                    <p:animEffect transition="in" filter="fade">
                                      <p:cBhvr>
                                        <p:cTn id="14" dur="1000"/>
                                        <p:tgtEl>
                                          <p:spTgt spid="2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p:cTn id="17" dur="1000" fill="hold"/>
                                        <p:tgtEl>
                                          <p:spTgt spid="26"/>
                                        </p:tgtEl>
                                        <p:attrNameLst>
                                          <p:attrName>ppt_w</p:attrName>
                                        </p:attrNameLst>
                                      </p:cBhvr>
                                      <p:tavLst>
                                        <p:tav tm="0">
                                          <p:val>
                                            <p:strVal val="#ppt_w*0.70"/>
                                          </p:val>
                                        </p:tav>
                                        <p:tav tm="100000">
                                          <p:val>
                                            <p:strVal val="#ppt_w"/>
                                          </p:val>
                                        </p:tav>
                                      </p:tavLst>
                                    </p:anim>
                                    <p:anim calcmode="lin" valueType="num">
                                      <p:cBhvr>
                                        <p:cTn id="18" dur="1000" fill="hold"/>
                                        <p:tgtEl>
                                          <p:spTgt spid="26"/>
                                        </p:tgtEl>
                                        <p:attrNameLst>
                                          <p:attrName>ppt_h</p:attrName>
                                        </p:attrNameLst>
                                      </p:cBhvr>
                                      <p:tavLst>
                                        <p:tav tm="0">
                                          <p:val>
                                            <p:strVal val="#ppt_h"/>
                                          </p:val>
                                        </p:tav>
                                        <p:tav tm="100000">
                                          <p:val>
                                            <p:strVal val="#ppt_h"/>
                                          </p:val>
                                        </p:tav>
                                      </p:tavLst>
                                    </p:anim>
                                    <p:animEffect transition="in" filter="fade">
                                      <p:cBhvr>
                                        <p:cTn id="19" dur="1000"/>
                                        <p:tgtEl>
                                          <p:spTgt spid="26"/>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 calcmode="lin" valueType="num">
                                      <p:cBhvr>
                                        <p:cTn id="22" dur="1000" fill="hold"/>
                                        <p:tgtEl>
                                          <p:spTgt spid="27"/>
                                        </p:tgtEl>
                                        <p:attrNameLst>
                                          <p:attrName>ppt_w</p:attrName>
                                        </p:attrNameLst>
                                      </p:cBhvr>
                                      <p:tavLst>
                                        <p:tav tm="0">
                                          <p:val>
                                            <p:strVal val="#ppt_w*0.70"/>
                                          </p:val>
                                        </p:tav>
                                        <p:tav tm="100000">
                                          <p:val>
                                            <p:strVal val="#ppt_w"/>
                                          </p:val>
                                        </p:tav>
                                      </p:tavLst>
                                    </p:anim>
                                    <p:anim calcmode="lin" valueType="num">
                                      <p:cBhvr>
                                        <p:cTn id="23" dur="1000" fill="hold"/>
                                        <p:tgtEl>
                                          <p:spTgt spid="27"/>
                                        </p:tgtEl>
                                        <p:attrNameLst>
                                          <p:attrName>ppt_h</p:attrName>
                                        </p:attrNameLst>
                                      </p:cBhvr>
                                      <p:tavLst>
                                        <p:tav tm="0">
                                          <p:val>
                                            <p:strVal val="#ppt_h"/>
                                          </p:val>
                                        </p:tav>
                                        <p:tav tm="100000">
                                          <p:val>
                                            <p:strVal val="#ppt_h"/>
                                          </p:val>
                                        </p:tav>
                                      </p:tavLst>
                                    </p:anim>
                                    <p:animEffect transition="in" filter="fade">
                                      <p:cBhvr>
                                        <p:cTn id="24" dur="1000"/>
                                        <p:tgtEl>
                                          <p:spTgt spid="27"/>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1000" fill="hold"/>
                                        <p:tgtEl>
                                          <p:spTgt spid="28"/>
                                        </p:tgtEl>
                                        <p:attrNameLst>
                                          <p:attrName>ppt_w</p:attrName>
                                        </p:attrNameLst>
                                      </p:cBhvr>
                                      <p:tavLst>
                                        <p:tav tm="0">
                                          <p:val>
                                            <p:strVal val="#ppt_w*0.70"/>
                                          </p:val>
                                        </p:tav>
                                        <p:tav tm="100000">
                                          <p:val>
                                            <p:strVal val="#ppt_w"/>
                                          </p:val>
                                        </p:tav>
                                      </p:tavLst>
                                    </p:anim>
                                    <p:anim calcmode="lin" valueType="num">
                                      <p:cBhvr>
                                        <p:cTn id="28" dur="1000" fill="hold"/>
                                        <p:tgtEl>
                                          <p:spTgt spid="28"/>
                                        </p:tgtEl>
                                        <p:attrNameLst>
                                          <p:attrName>ppt_h</p:attrName>
                                        </p:attrNameLst>
                                      </p:cBhvr>
                                      <p:tavLst>
                                        <p:tav tm="0">
                                          <p:val>
                                            <p:strVal val="#ppt_h"/>
                                          </p:val>
                                        </p:tav>
                                        <p:tav tm="100000">
                                          <p:val>
                                            <p:strVal val="#ppt_h"/>
                                          </p:val>
                                        </p:tav>
                                      </p:tavLst>
                                    </p:anim>
                                    <p:animEffect transition="in" filter="fade">
                                      <p:cBhvr>
                                        <p:cTn id="29"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إنجازات 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772816"/>
            <a:ext cx="8147248" cy="4248472"/>
          </a:xfrm>
        </p:spPr>
        <p:txBody>
          <a:bodyPr>
            <a:normAutofit/>
          </a:bodyPr>
          <a:lstStyle/>
          <a:p>
            <a:pPr marL="519113" indent="-285750" algn="justLow" rtl="1" fontAlgn="base">
              <a:lnSpc>
                <a:spcPct val="150000"/>
              </a:lnSpc>
              <a:spcBef>
                <a:spcPts val="1200"/>
              </a:spcBef>
              <a:buFont typeface="Wingdings" panose="05000000000000000000" pitchFamily="2" charset="2"/>
              <a:buChar char="§"/>
            </a:pPr>
            <a:r>
              <a:rPr lang="ar-KW" sz="1800" dirty="0" smtClean="0">
                <a:solidFill>
                  <a:schemeClr val="tx2"/>
                </a:solidFill>
                <a:ea typeface="Calibri"/>
                <a:cs typeface="mohammad bold art 1" pitchFamily="2" charset="-78"/>
              </a:rPr>
              <a:t>قامت فرق التفتيش الميداني </a:t>
            </a:r>
            <a:r>
              <a:rPr lang="ar-KW" sz="1800" dirty="0">
                <a:solidFill>
                  <a:schemeClr val="tx2"/>
                </a:solidFill>
                <a:ea typeface="Calibri"/>
                <a:cs typeface="mohammad bold art 1" pitchFamily="2" charset="-78"/>
              </a:rPr>
              <a:t>بالهيئة بإجراء زيارات ميدانية </a:t>
            </a:r>
            <a:r>
              <a:rPr lang="ar-KW" sz="1800" dirty="0" smtClean="0">
                <a:solidFill>
                  <a:schemeClr val="tx2"/>
                </a:solidFill>
                <a:ea typeface="Calibri"/>
                <a:cs typeface="mohammad bold art 1" pitchFamily="2" charset="-78"/>
              </a:rPr>
              <a:t>لبعض شركات الاستثمار الخاضعة لرقابة هيئة أسواق المال والتي صدر بحقها قرارات مجلس التأديب.</a:t>
            </a:r>
          </a:p>
          <a:p>
            <a:pPr marL="519113" indent="-285750" algn="justLow" rtl="1" fontAlgn="base">
              <a:lnSpc>
                <a:spcPct val="150000"/>
              </a:lnSpc>
              <a:spcBef>
                <a:spcPts val="3000"/>
              </a:spcBef>
              <a:buFont typeface="Wingdings" panose="05000000000000000000" pitchFamily="2" charset="2"/>
              <a:buChar char="§"/>
            </a:pPr>
            <a:r>
              <a:rPr lang="ar-KW" sz="1800" dirty="0" smtClean="0">
                <a:solidFill>
                  <a:schemeClr val="tx2"/>
                </a:solidFill>
                <a:ea typeface="Calibri"/>
                <a:cs typeface="mohammad bold art 1" pitchFamily="2" charset="-78"/>
              </a:rPr>
              <a:t>تم التواصل والتنسيق مع الإدارات العليا للشركات التي تم التفتيش عليها لمناقشة نتائج التفتيش معها وإعطائها مهلة زمنية مناسبة لتصحيح المخالفات والملاحظات التي </a:t>
            </a:r>
            <a:r>
              <a:rPr lang="ar-KW" sz="1800" dirty="0">
                <a:solidFill>
                  <a:schemeClr val="tx2"/>
                </a:solidFill>
                <a:ea typeface="Calibri"/>
                <a:cs typeface="mohammad bold art 1" pitchFamily="2" charset="-78"/>
              </a:rPr>
              <a:t>تكشفت لفرق التفتيش </a:t>
            </a:r>
            <a:r>
              <a:rPr lang="ar-KW" sz="1800" dirty="0" smtClean="0">
                <a:solidFill>
                  <a:schemeClr val="tx2"/>
                </a:solidFill>
                <a:ea typeface="Calibri"/>
                <a:cs typeface="mohammad bold art 1" pitchFamily="2" charset="-78"/>
              </a:rPr>
              <a:t>الميداني.</a:t>
            </a:r>
          </a:p>
          <a:p>
            <a:pPr marL="519113" indent="-285750" algn="justLow" rtl="1" fontAlgn="base">
              <a:lnSpc>
                <a:spcPct val="150000"/>
              </a:lnSpc>
              <a:spcBef>
                <a:spcPts val="3000"/>
              </a:spcBef>
              <a:buFont typeface="Wingdings" panose="05000000000000000000" pitchFamily="2" charset="2"/>
              <a:buChar char="§"/>
            </a:pPr>
            <a:r>
              <a:rPr lang="ar-KW" sz="1800" dirty="0" smtClean="0">
                <a:solidFill>
                  <a:schemeClr val="tx2"/>
                </a:solidFill>
                <a:ea typeface="Calibri"/>
                <a:cs typeface="mohammad bold art 1" pitchFamily="2" charset="-78"/>
              </a:rPr>
              <a:t>تقوم إدارة التفتيش الميداني بإعداد خطة للتفتيش على شركات الاستثمار للسنة المالية (2015 – 2016).</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3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2400" b="1" dirty="0" smtClean="0">
                <a:solidFill>
                  <a:schemeClr val="tx2"/>
                </a:solidFill>
                <a:latin typeface="Sakkal Majalla" pitchFamily="2" charset="-78"/>
                <a:cs typeface="mohammad bold art 1" pitchFamily="2" charset="-78"/>
              </a:rPr>
              <a:t>الرؤى المستقبيلة لإدارة التفتيش الميداني</a:t>
            </a:r>
            <a:endParaRPr lang="en-US" sz="24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908720"/>
            <a:ext cx="8215064" cy="4525963"/>
          </a:xfrm>
        </p:spPr>
        <p:txBody>
          <a:bodyPr>
            <a:noAutofit/>
          </a:bodyPr>
          <a:lstStyle/>
          <a:p>
            <a:pPr marL="0" lvl="0" indent="0" algn="justLow" rtl="1" fontAlgn="base">
              <a:lnSpc>
                <a:spcPct val="150000"/>
              </a:lnSpc>
              <a:spcBef>
                <a:spcPts val="0"/>
              </a:spcBef>
              <a:buNone/>
            </a:pPr>
            <a:endParaRPr lang="ar-KW" sz="1700" dirty="0" smtClean="0">
              <a:solidFill>
                <a:schemeClr val="tx2"/>
              </a:solidFill>
              <a:ea typeface="Calibri"/>
              <a:cs typeface="mohammad bold art 1" pitchFamily="2" charset="-78"/>
            </a:endParaRPr>
          </a:p>
          <a:p>
            <a:pPr marL="463550" indent="-177800" algn="justLow" rtl="1" fontAlgn="base">
              <a:lnSpc>
                <a:spcPct val="170000"/>
              </a:lnSpc>
              <a:spcBef>
                <a:spcPts val="1200"/>
              </a:spcBef>
              <a:buFont typeface="Wingdings" panose="05000000000000000000" pitchFamily="2" charset="2"/>
              <a:buChar char="§"/>
            </a:pPr>
            <a:r>
              <a:rPr lang="ar-KW" sz="1700" dirty="0" smtClean="0">
                <a:solidFill>
                  <a:schemeClr val="tx2"/>
                </a:solidFill>
                <a:ea typeface="Calibri"/>
                <a:cs typeface="mohammad bold art 1" pitchFamily="2" charset="-78"/>
              </a:rPr>
              <a:t>التزام الأشخاص المرخص لهم بقانون الهيئة ولائحته التنفيذية وكافة القرارات والتعليمات والتعاميم الصادرة عن الهيئة.</a:t>
            </a:r>
          </a:p>
          <a:p>
            <a:pPr marL="463550" indent="-177800" algn="justLow" rtl="1" fontAlgn="base">
              <a:lnSpc>
                <a:spcPct val="170000"/>
              </a:lnSpc>
              <a:spcBef>
                <a:spcPts val="1200"/>
              </a:spcBef>
              <a:buFont typeface="Wingdings" panose="05000000000000000000" pitchFamily="2" charset="2"/>
              <a:buChar char="§"/>
            </a:pPr>
            <a:r>
              <a:rPr lang="ar-KW" sz="1700" dirty="0" smtClean="0">
                <a:solidFill>
                  <a:schemeClr val="tx2"/>
                </a:solidFill>
                <a:ea typeface="Calibri"/>
                <a:cs typeface="mohammad bold art 1" pitchFamily="2" charset="-78"/>
              </a:rPr>
              <a:t>إعداد </a:t>
            </a:r>
            <a:r>
              <a:rPr lang="ar-KW" sz="1700" dirty="0">
                <a:solidFill>
                  <a:schemeClr val="tx2"/>
                </a:solidFill>
                <a:ea typeface="Calibri"/>
                <a:cs typeface="mohammad bold art 1" pitchFamily="2" charset="-78"/>
              </a:rPr>
              <a:t>التقارير الخاصة </a:t>
            </a:r>
            <a:r>
              <a:rPr lang="ar-KW" sz="1700" dirty="0" smtClean="0">
                <a:solidFill>
                  <a:schemeClr val="tx2"/>
                </a:solidFill>
                <a:ea typeface="Calibri"/>
                <a:cs typeface="mohammad bold art 1" pitchFamily="2" charset="-78"/>
              </a:rPr>
              <a:t>بالأمور المشتركة التي تتكشف من </a:t>
            </a:r>
            <a:r>
              <a:rPr lang="ar-KW" sz="1700" dirty="0">
                <a:solidFill>
                  <a:schemeClr val="tx2"/>
                </a:solidFill>
                <a:ea typeface="Calibri"/>
                <a:cs typeface="mohammad bold art 1" pitchFamily="2" charset="-78"/>
              </a:rPr>
              <a:t>مخالفات وملاحظات مما يساعد على إصدار قرارات وتعليمات وتعاميم لضمان </a:t>
            </a:r>
            <a:r>
              <a:rPr lang="ar-KW" sz="1700" dirty="0" smtClean="0">
                <a:solidFill>
                  <a:schemeClr val="tx2"/>
                </a:solidFill>
                <a:ea typeface="Calibri"/>
                <a:cs typeface="mohammad bold art 1" pitchFamily="2" charset="-78"/>
              </a:rPr>
              <a:t>التزام </a:t>
            </a:r>
            <a:r>
              <a:rPr lang="ar-KW" sz="1700" dirty="0">
                <a:solidFill>
                  <a:schemeClr val="tx2"/>
                </a:solidFill>
                <a:ea typeface="Calibri"/>
                <a:cs typeface="mohammad bold art 1" pitchFamily="2" charset="-78"/>
              </a:rPr>
              <a:t>الأشخاص المرخص لهم </a:t>
            </a:r>
            <a:r>
              <a:rPr lang="ar-KW" sz="1700" dirty="0" smtClean="0">
                <a:solidFill>
                  <a:schemeClr val="tx2"/>
                </a:solidFill>
                <a:ea typeface="Calibri"/>
                <a:cs typeface="mohammad bold art 1" pitchFamily="2" charset="-78"/>
              </a:rPr>
              <a:t>بقانون الهيئة ولائحته </a:t>
            </a:r>
            <a:r>
              <a:rPr lang="ar-KW" sz="1700" dirty="0">
                <a:solidFill>
                  <a:schemeClr val="tx2"/>
                </a:solidFill>
                <a:ea typeface="Calibri"/>
                <a:cs typeface="mohammad bold art 1" pitchFamily="2" charset="-78"/>
              </a:rPr>
              <a:t>التنفيذية. </a:t>
            </a:r>
            <a:endParaRPr lang="ar-KW" sz="1700" dirty="0" smtClean="0">
              <a:solidFill>
                <a:schemeClr val="tx2"/>
              </a:solidFill>
              <a:ea typeface="Calibri"/>
              <a:cs typeface="mohammad bold art 1" pitchFamily="2" charset="-78"/>
            </a:endParaRPr>
          </a:p>
          <a:p>
            <a:pPr marL="463550" indent="-177800" algn="justLow" rtl="1" fontAlgn="base">
              <a:lnSpc>
                <a:spcPct val="150000"/>
              </a:lnSpc>
              <a:spcBef>
                <a:spcPts val="1200"/>
              </a:spcBef>
              <a:buFont typeface="Wingdings" panose="05000000000000000000" pitchFamily="2" charset="2"/>
              <a:buChar char="§"/>
            </a:pPr>
            <a:r>
              <a:rPr lang="ar-KW" sz="1700" dirty="0">
                <a:solidFill>
                  <a:schemeClr val="tx2"/>
                </a:solidFill>
                <a:ea typeface="Calibri"/>
                <a:cs typeface="mohammad bold art 1" pitchFamily="2" charset="-78"/>
              </a:rPr>
              <a:t>خلق بيئة استثمارية متوازنة تتسم بالعدالة والتنافسية والشفافية.</a:t>
            </a:r>
          </a:p>
          <a:p>
            <a:pPr marL="463550" indent="-177800" algn="justLow" rtl="1" fontAlgn="base">
              <a:lnSpc>
                <a:spcPct val="150000"/>
              </a:lnSpc>
              <a:spcBef>
                <a:spcPts val="1200"/>
              </a:spcBef>
              <a:buFont typeface="Wingdings" panose="05000000000000000000" pitchFamily="2" charset="2"/>
              <a:buChar char="§"/>
            </a:pPr>
            <a:r>
              <a:rPr lang="ar-KW" sz="1700" dirty="0">
                <a:solidFill>
                  <a:schemeClr val="tx2"/>
                </a:solidFill>
                <a:ea typeface="Calibri"/>
                <a:cs typeface="mohammad bold art 1" pitchFamily="2" charset="-78"/>
              </a:rPr>
              <a:t>تقليل الأخطار النمطية المتوقع حدوثها في نشاط الأوراق المالية.</a:t>
            </a:r>
          </a:p>
          <a:p>
            <a:pPr marL="463550" indent="-177800" algn="justLow" rtl="1" fontAlgn="base">
              <a:lnSpc>
                <a:spcPct val="150000"/>
              </a:lnSpc>
              <a:spcBef>
                <a:spcPts val="600"/>
              </a:spcBef>
              <a:buFont typeface="Wingdings" panose="05000000000000000000" pitchFamily="2" charset="2"/>
              <a:buChar char="§"/>
            </a:pPr>
            <a:r>
              <a:rPr lang="ar-KW" sz="1700" smtClean="0">
                <a:solidFill>
                  <a:schemeClr val="tx2"/>
                </a:solidFill>
                <a:ea typeface="Calibri"/>
                <a:cs typeface="mohammad bold art 1" pitchFamily="2" charset="-78"/>
              </a:rPr>
              <a:t>توفير الحماية </a:t>
            </a:r>
            <a:r>
              <a:rPr lang="ar-KW" sz="1700" dirty="0">
                <a:solidFill>
                  <a:schemeClr val="tx2"/>
                </a:solidFill>
                <a:ea typeface="Calibri"/>
                <a:cs typeface="mohammad bold art 1" pitchFamily="2" charset="-78"/>
              </a:rPr>
              <a:t>ل</a:t>
            </a:r>
            <a:r>
              <a:rPr lang="ar-KW" sz="1700" smtClean="0">
                <a:solidFill>
                  <a:schemeClr val="tx2"/>
                </a:solidFill>
                <a:ea typeface="Calibri"/>
                <a:cs typeface="mohammad bold art 1" pitchFamily="2" charset="-78"/>
              </a:rPr>
              <a:t>لمتعاملين </a:t>
            </a:r>
            <a:r>
              <a:rPr lang="ar-KW" sz="1700" dirty="0">
                <a:solidFill>
                  <a:schemeClr val="tx2"/>
                </a:solidFill>
                <a:ea typeface="Calibri"/>
                <a:cs typeface="mohammad bold art 1" pitchFamily="2" charset="-78"/>
              </a:rPr>
              <a:t>في نشاط الأوراق المالية.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305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533400" y="1484784"/>
            <a:ext cx="8143056" cy="3908762"/>
          </a:xfrm>
          <a:prstGeom prst="rect">
            <a:avLst/>
          </a:prstGeom>
        </p:spPr>
        <p:txBody>
          <a:bodyPr wrap="square">
            <a:spAutoFit/>
          </a:bodyPr>
          <a:lstStyle/>
          <a:p>
            <a:pPr marL="200025" lvl="0" algn="ctr" rtl="1"/>
            <a:endParaRPr lang="ar-KW" dirty="0" smtClean="0">
              <a:solidFill>
                <a:schemeClr val="tx2"/>
              </a:solidFill>
              <a:cs typeface="mohammad bold art 1" pitchFamily="2" charset="-78"/>
            </a:endParaRPr>
          </a:p>
          <a:p>
            <a:pPr marL="200025" lvl="0" algn="ctr" rtl="1"/>
            <a:endParaRPr lang="ar-KW" dirty="0" smtClean="0">
              <a:solidFill>
                <a:schemeClr val="tx2"/>
              </a:solidFill>
              <a:cs typeface="mohammad bold art 1" pitchFamily="2" charset="-78"/>
            </a:endParaRPr>
          </a:p>
          <a:p>
            <a:pPr marL="200025" lvl="0" algn="ctr" rtl="1"/>
            <a:endParaRPr lang="ar-KW" dirty="0" smtClean="0">
              <a:solidFill>
                <a:schemeClr val="tx2"/>
              </a:solidFill>
              <a:cs typeface="mohammad bold art 1" pitchFamily="2" charset="-78"/>
            </a:endParaRPr>
          </a:p>
          <a:p>
            <a:pPr marL="200025" lvl="0" algn="ctr" rtl="1"/>
            <a:endParaRPr lang="ar-KW" dirty="0">
              <a:solidFill>
                <a:schemeClr val="tx2"/>
              </a:solidFill>
              <a:cs typeface="mohammad bold art 1" pitchFamily="2" charset="-78"/>
            </a:endParaRPr>
          </a:p>
          <a:p>
            <a:pPr marL="200025" lvl="0" algn="ctr" rtl="1"/>
            <a:r>
              <a:rPr lang="ar-KW" sz="2800" b="1" dirty="0" smtClean="0">
                <a:solidFill>
                  <a:schemeClr val="tx2"/>
                </a:solidFill>
                <a:cs typeface="mohammad bold art 1" pitchFamily="2" charset="-78"/>
              </a:rPr>
              <a:t> إدارة التفتيش الميداني ترحب بكافة</a:t>
            </a:r>
          </a:p>
          <a:p>
            <a:pPr marL="200025" lvl="0" algn="ctr" rtl="1"/>
            <a:r>
              <a:rPr lang="ar-KW" sz="2800" b="1" dirty="0" smtClean="0">
                <a:solidFill>
                  <a:schemeClr val="tx2"/>
                </a:solidFill>
                <a:cs typeface="mohammad bold art 1" pitchFamily="2" charset="-78"/>
              </a:rPr>
              <a:t> الأسئلة والاستفسارات </a:t>
            </a:r>
          </a:p>
          <a:p>
            <a:pPr marL="200025" lvl="0" algn="justLow" rtl="1"/>
            <a:endParaRPr lang="ar-KW" sz="2800" b="1" dirty="0">
              <a:solidFill>
                <a:schemeClr val="tx2"/>
              </a:solidFill>
              <a:cs typeface="mohammad bold art 1" pitchFamily="2" charset="-78"/>
            </a:endParaRPr>
          </a:p>
          <a:p>
            <a:pPr marL="200025" lvl="0" algn="ctr" rtl="1"/>
            <a:endParaRPr lang="ar-KW" sz="2800" b="1" dirty="0" smtClean="0">
              <a:solidFill>
                <a:schemeClr val="tx2"/>
              </a:solidFill>
              <a:cs typeface="mohammad bold art 1" pitchFamily="2" charset="-78"/>
            </a:endParaRPr>
          </a:p>
          <a:p>
            <a:pPr marL="200025" lvl="0" algn="ctr" rtl="1"/>
            <a:endParaRPr lang="en-US" sz="2800" b="1" dirty="0" smtClean="0">
              <a:solidFill>
                <a:schemeClr val="tx2"/>
              </a:solidFill>
              <a:cs typeface="mohammad bold art 1" pitchFamily="2" charset="-78"/>
            </a:endParaRPr>
          </a:p>
          <a:p>
            <a:pPr algn="just" rtl="1"/>
            <a:endParaRPr lang="ar-KW" dirty="0">
              <a:solidFill>
                <a:schemeClr val="tx2"/>
              </a:solidFill>
              <a:cs typeface="mohammad bold art 1" pitchFamily="2" charset="-78"/>
            </a:endParaRPr>
          </a:p>
          <a:p>
            <a:pPr lvl="0" algn="just" rtl="1"/>
            <a:endParaRPr lang="ar-KW" dirty="0">
              <a:solidFill>
                <a:schemeClr val="tx2"/>
              </a:solidFill>
              <a:cs typeface="mohammad bold art 1" pitchFamily="2" charset="-78"/>
            </a:endParaRPr>
          </a:p>
        </p:txBody>
      </p:sp>
    </p:spTree>
    <p:extLst>
      <p:ext uri="{BB962C8B-B14F-4D97-AF65-F5344CB8AC3E}">
        <p14:creationId xmlns:p14="http://schemas.microsoft.com/office/powerpoint/2010/main" val="230303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ircle(in)">
                                      <p:cBhvr>
                                        <p:cTn id="7" dur="2000"/>
                                        <p:tgtEl>
                                          <p:spTgt spid="3">
                                            <p:txEl>
                                              <p:pRg st="4" end="4"/>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circle(in)">
                                      <p:cBhvr>
                                        <p:cTn id="1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000" b="1" dirty="0" smtClean="0">
                <a:solidFill>
                  <a:schemeClr val="tx2"/>
                </a:solidFill>
                <a:cs typeface="mohammad bold art 1" pitchFamily="2" charset="-78"/>
              </a:rPr>
              <a:t>شــكــراً</a:t>
            </a:r>
            <a:endParaRPr lang="en-GB" sz="6000" dirty="0">
              <a:solidFill>
                <a:schemeClr val="tx2"/>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
        <p:nvSpPr>
          <p:cNvPr id="4" name="Slide Number Placeholder 3"/>
          <p:cNvSpPr>
            <a:spLocks noGrp="1"/>
          </p:cNvSpPr>
          <p:nvPr>
            <p:ph type="sldNum" sz="quarter" idx="12"/>
          </p:nvPr>
        </p:nvSpPr>
        <p:spPr/>
        <p:txBody>
          <a:bodyPr/>
          <a:lstStyle/>
          <a:p>
            <a:fld id="{8DDEC8EC-0F4B-4CDB-8AC0-556EC31B66C3}" type="slidenum">
              <a:rPr lang="en-GB" smtClean="0"/>
              <a:t>28</a:t>
            </a:fld>
            <a:endParaRPr lang="en-GB"/>
          </a:p>
        </p:txBody>
      </p:sp>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الغرض من ورشة العمل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628800"/>
            <a:ext cx="8064896" cy="4608512"/>
          </a:xfrm>
        </p:spPr>
        <p:txBody>
          <a:bodyPr>
            <a:normAutofit/>
          </a:bodyPr>
          <a:lstStyle/>
          <a:p>
            <a:pPr marL="1588" indent="0" algn="justLow" rtl="1">
              <a:lnSpc>
                <a:spcPct val="150000"/>
              </a:lnSpc>
              <a:spcBef>
                <a:spcPts val="0"/>
              </a:spcBef>
              <a:buNone/>
            </a:pPr>
            <a:r>
              <a:rPr lang="ar-KW" sz="1800" dirty="0">
                <a:solidFill>
                  <a:schemeClr val="tx2"/>
                </a:solidFill>
                <a:cs typeface="mohammad bold art 1" pitchFamily="2" charset="-78"/>
              </a:rPr>
              <a:t>استمراراً لجهود هيئة أسواق المال </a:t>
            </a:r>
            <a:r>
              <a:rPr lang="ar-KW" sz="1800" dirty="0" smtClean="0">
                <a:solidFill>
                  <a:schemeClr val="tx2"/>
                </a:solidFill>
                <a:cs typeface="mohammad bold art 1" pitchFamily="2" charset="-78"/>
              </a:rPr>
              <a:t>التوعوية الرامية نحو دعم </a:t>
            </a:r>
            <a:r>
              <a:rPr lang="ar-KW" sz="1800" dirty="0">
                <a:solidFill>
                  <a:schemeClr val="tx2"/>
                </a:solidFill>
                <a:cs typeface="mohammad bold art 1" pitchFamily="2" charset="-78"/>
              </a:rPr>
              <a:t>وتعزيز ثقافة </a:t>
            </a:r>
            <a:r>
              <a:rPr lang="ar-KW" sz="1800" dirty="0" smtClean="0">
                <a:solidFill>
                  <a:schemeClr val="tx2"/>
                </a:solidFill>
                <a:cs typeface="mohammad bold art 1" pitchFamily="2" charset="-78"/>
              </a:rPr>
              <a:t>التواصل والتنسيق مع الأشخاص المرخص لهم، فإن الهيئة قامت بتفعيل برنامج متكامل من ورش العمل التوعوية التي تهدف إلى نشر الوعي بأسواق المال وتحقيق الأهداف المشتركة بين الهيئة والأشخاص المرخص لهم.</a:t>
            </a:r>
          </a:p>
          <a:p>
            <a:pPr marL="87313" indent="0" algn="justLow" rtl="1">
              <a:lnSpc>
                <a:spcPct val="150000"/>
              </a:lnSpc>
              <a:spcBef>
                <a:spcPts val="0"/>
              </a:spcBef>
              <a:buNone/>
            </a:pPr>
            <a:endParaRPr lang="ar-KW" sz="1800" b="1" u="sng" dirty="0">
              <a:solidFill>
                <a:schemeClr val="tx2"/>
              </a:solidFill>
              <a:cs typeface="mohammad bold art 1" pitchFamily="2" charset="-78"/>
            </a:endParaRPr>
          </a:p>
          <a:p>
            <a:pPr marL="1588" indent="0" algn="justLow" rtl="1">
              <a:lnSpc>
                <a:spcPct val="150000"/>
              </a:lnSpc>
              <a:spcBef>
                <a:spcPts val="0"/>
              </a:spcBef>
              <a:buNone/>
            </a:pPr>
            <a:r>
              <a:rPr lang="ar-KW" sz="1800" dirty="0" smtClean="0">
                <a:solidFill>
                  <a:schemeClr val="tx2"/>
                </a:solidFill>
                <a:cs typeface="mohammad bold art 1" pitchFamily="2" charset="-78"/>
              </a:rPr>
              <a:t>هذا، </a:t>
            </a:r>
            <a:r>
              <a:rPr lang="ar-KW" sz="1800" dirty="0">
                <a:solidFill>
                  <a:schemeClr val="tx2"/>
                </a:solidFill>
                <a:cs typeface="mohammad bold art 1" pitchFamily="2" charset="-78"/>
              </a:rPr>
              <a:t>وتهدف </a:t>
            </a:r>
            <a:r>
              <a:rPr lang="ar-KW" sz="1800" dirty="0" smtClean="0">
                <a:solidFill>
                  <a:schemeClr val="tx2"/>
                </a:solidFill>
                <a:cs typeface="mohammad bold art 1" pitchFamily="2" charset="-78"/>
              </a:rPr>
              <a:t>هذه الورشة إلى </a:t>
            </a:r>
            <a:r>
              <a:rPr lang="ar-KW" sz="1800" dirty="0">
                <a:solidFill>
                  <a:schemeClr val="tx2"/>
                </a:solidFill>
                <a:cs typeface="mohammad bold art 1" pitchFamily="2" charset="-78"/>
              </a:rPr>
              <a:t>إعطاء لمحة عن </a:t>
            </a:r>
            <a:r>
              <a:rPr lang="ar-KW" sz="1800" dirty="0" smtClean="0">
                <a:solidFill>
                  <a:schemeClr val="tx2"/>
                </a:solidFill>
                <a:cs typeface="mohammad bold art 1" pitchFamily="2" charset="-78"/>
              </a:rPr>
              <a:t>دور إدارة التفتيش الميداني ورؤيتها في </a:t>
            </a:r>
            <a:r>
              <a:rPr lang="ar-KW" sz="1800" dirty="0">
                <a:solidFill>
                  <a:schemeClr val="tx2"/>
                </a:solidFill>
                <a:cs typeface="mohammad bold art 1" pitchFamily="2" charset="-78"/>
              </a:rPr>
              <a:t>تعزيز المتانة المالية للقطاع </a:t>
            </a:r>
            <a:r>
              <a:rPr lang="ar-KW" sz="1800" dirty="0" smtClean="0">
                <a:solidFill>
                  <a:schemeClr val="tx2"/>
                </a:solidFill>
                <a:cs typeface="mohammad bold art 1" pitchFamily="2" charset="-78"/>
              </a:rPr>
              <a:t>المالي </a:t>
            </a:r>
            <a:r>
              <a:rPr lang="ar-KW" sz="1800" dirty="0">
                <a:solidFill>
                  <a:schemeClr val="tx2"/>
                </a:solidFill>
                <a:cs typeface="mohammad bold art 1" pitchFamily="2" charset="-78"/>
              </a:rPr>
              <a:t>بشكل عام والأشخاص المرخص لهم بشكل </a:t>
            </a:r>
            <a:r>
              <a:rPr lang="ar-KW" sz="1800" dirty="0" smtClean="0">
                <a:solidFill>
                  <a:schemeClr val="tx2"/>
                </a:solidFill>
                <a:cs typeface="mohammad bold art 1" pitchFamily="2" charset="-78"/>
              </a:rPr>
              <a:t>خاص، والممارسات التي تتبعها الإدارة لتحقيق أهدافها.</a:t>
            </a:r>
            <a:endParaRPr lang="ar-KW" sz="1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633936"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44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هيئة </a:t>
            </a:r>
            <a:r>
              <a:rPr lang="ar-KW" sz="3000" b="1" dirty="0">
                <a:solidFill>
                  <a:schemeClr val="tx2"/>
                </a:solidFill>
                <a:latin typeface="Sakkal Majalla" pitchFamily="2" charset="-78"/>
                <a:cs typeface="mohammad bold art 1" pitchFamily="2" charset="-78"/>
              </a:rPr>
              <a:t>أسواق المال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1700808"/>
            <a:ext cx="8071048" cy="4525963"/>
          </a:xfrm>
        </p:spPr>
        <p:txBody>
          <a:bodyPr vert="horz" lIns="91440" tIns="45720" rIns="91440" bIns="45720" rtlCol="0">
            <a:normAutofit/>
          </a:bodyPr>
          <a:lstStyle/>
          <a:p>
            <a:pPr marL="1588" indent="0" algn="justLow" rtl="1">
              <a:lnSpc>
                <a:spcPct val="150000"/>
              </a:lnSpc>
              <a:spcBef>
                <a:spcPts val="0"/>
              </a:spcBef>
              <a:buNone/>
            </a:pPr>
            <a:endParaRPr lang="ar-KW" sz="1800" dirty="0">
              <a:solidFill>
                <a:schemeClr val="tx2"/>
              </a:solidFill>
              <a:cs typeface="mohammad bold art 1" pitchFamily="2" charset="-78"/>
            </a:endParaRPr>
          </a:p>
          <a:p>
            <a:pPr marL="109538" indent="0" algn="justLow" rtl="1">
              <a:lnSpc>
                <a:spcPct val="150000"/>
              </a:lnSpc>
              <a:spcBef>
                <a:spcPts val="0"/>
              </a:spcBef>
              <a:buNone/>
            </a:pPr>
            <a:r>
              <a:rPr lang="ar-KW" sz="1800" dirty="0">
                <a:solidFill>
                  <a:schemeClr val="tx2"/>
                </a:solidFill>
                <a:cs typeface="mohammad bold art 1" pitchFamily="2" charset="-78"/>
              </a:rPr>
              <a:t>تأسست هيئة أسواق المال </a:t>
            </a:r>
            <a:r>
              <a:rPr lang="ar-KW" sz="1800" dirty="0" smtClean="0">
                <a:solidFill>
                  <a:schemeClr val="tx2"/>
                </a:solidFill>
                <a:cs typeface="mohammad bold art 1" pitchFamily="2" charset="-78"/>
              </a:rPr>
              <a:t>وفقاً </a:t>
            </a:r>
            <a:r>
              <a:rPr lang="ar-KW" sz="1800" dirty="0">
                <a:solidFill>
                  <a:schemeClr val="tx2"/>
                </a:solidFill>
                <a:cs typeface="mohammad bold art 1" pitchFamily="2" charset="-78"/>
              </a:rPr>
              <a:t>للقانون رقم (7) لسنة 2010 الذي أقره مجلس الأمة الكويتي في فبراير 2010، على أن تكون هيئة مستقلة تتمتع بالشخصية الاعتبارية ويشرف عليها وزير التجارة والصناعة.</a:t>
            </a:r>
          </a:p>
          <a:p>
            <a:pPr marL="344488" indent="-234950" algn="justLow" rtl="1">
              <a:lnSpc>
                <a:spcPct val="150000"/>
              </a:lnSpc>
              <a:spcBef>
                <a:spcPts val="0"/>
              </a:spcBef>
              <a:buFont typeface="Wingdings" panose="05000000000000000000" pitchFamily="2" charset="2"/>
              <a:buChar char="§"/>
            </a:pPr>
            <a:endParaRPr lang="ar-KW" sz="1800" dirty="0">
              <a:solidFill>
                <a:schemeClr val="tx2"/>
              </a:solidFill>
              <a:cs typeface="mohammad bold art 1" pitchFamily="2" charset="-78"/>
            </a:endParaRPr>
          </a:p>
          <a:p>
            <a:pPr marL="109538" indent="0" algn="justLow" rtl="1">
              <a:lnSpc>
                <a:spcPct val="150000"/>
              </a:lnSpc>
              <a:spcBef>
                <a:spcPts val="0"/>
              </a:spcBef>
              <a:buNone/>
            </a:pPr>
            <a:r>
              <a:rPr lang="ar-KW" sz="1800" dirty="0">
                <a:solidFill>
                  <a:schemeClr val="tx2"/>
                </a:solidFill>
                <a:cs typeface="mohammad bold art 1" pitchFamily="2" charset="-78"/>
              </a:rPr>
              <a:t>تقوم الهيئة بموجب القانون بتنظيم ومراقبة أنشطة الأوراق المالية وتحقيق مبدأ الشفافية والعدالة والكفاءة وإلزام الشركات المدرجة بتنفيذ مبادئ حوكمة الشركات وحماية المستثمرين من الممارسات </a:t>
            </a:r>
            <a:r>
              <a:rPr lang="ar-KW" sz="1800" dirty="0" smtClean="0">
                <a:solidFill>
                  <a:schemeClr val="tx2"/>
                </a:solidFill>
                <a:cs typeface="mohammad bold art 1" pitchFamily="2" charset="-78"/>
              </a:rPr>
              <a:t>غير العادلة </a:t>
            </a:r>
            <a:r>
              <a:rPr lang="ar-KW" sz="1800" dirty="0">
                <a:solidFill>
                  <a:schemeClr val="tx2"/>
                </a:solidFill>
                <a:cs typeface="mohammad bold art 1" pitchFamily="2" charset="-78"/>
              </a:rPr>
              <a:t>والمخالفة لقانون الهيئة.</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نشأة الهيئة:</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52087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noFill/>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هيئة </a:t>
            </a:r>
            <a:r>
              <a:rPr lang="ar-KW" sz="3000" b="1" dirty="0">
                <a:solidFill>
                  <a:schemeClr val="tx2"/>
                </a:solidFill>
                <a:latin typeface="Sakkal Majalla" pitchFamily="2" charset="-78"/>
                <a:cs typeface="mohammad bold art 1" pitchFamily="2" charset="-78"/>
              </a:rPr>
              <a:t>أسواق </a:t>
            </a:r>
            <a:r>
              <a:rPr lang="ar-KW" sz="3000" b="1" dirty="0" smtClean="0">
                <a:solidFill>
                  <a:schemeClr val="tx2"/>
                </a:solidFill>
                <a:latin typeface="Sakkal Majalla" pitchFamily="2" charset="-78"/>
                <a:cs typeface="mohammad bold art 1" pitchFamily="2" charset="-78"/>
              </a:rPr>
              <a:t>المال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323528" y="1412777"/>
            <a:ext cx="8229600" cy="936103"/>
          </a:xfrm>
        </p:spPr>
        <p:txBody>
          <a:bodyPr>
            <a:normAutofit lnSpcReduction="10000"/>
          </a:bodyPr>
          <a:lstStyle/>
          <a:p>
            <a:pPr marL="0" lvl="0" indent="0" algn="justLow" rtl="1" fontAlgn="base">
              <a:lnSpc>
                <a:spcPct val="150000"/>
              </a:lnSpc>
              <a:spcAft>
                <a:spcPct val="0"/>
              </a:spcAft>
              <a:buNone/>
            </a:pPr>
            <a:endParaRPr lang="ar-KW" sz="1800" dirty="0" smtClean="0">
              <a:solidFill>
                <a:schemeClr val="tx2"/>
              </a:solidFill>
              <a:cs typeface="mohammad bold art 1" pitchFamily="2" charset="-78"/>
            </a:endParaRPr>
          </a:p>
          <a:p>
            <a:pPr marL="0" lvl="0" indent="0" algn="justLow" rtl="1" fontAlgn="base">
              <a:lnSpc>
                <a:spcPct val="150000"/>
              </a:lnSpc>
              <a:spcAft>
                <a:spcPct val="0"/>
              </a:spcAft>
              <a:buNone/>
            </a:pPr>
            <a:r>
              <a:rPr lang="ar-KW" sz="1800" dirty="0" smtClean="0">
                <a:solidFill>
                  <a:schemeClr val="tx2"/>
                </a:solidFill>
                <a:cs typeface="mohammad bold art 1" pitchFamily="2" charset="-78"/>
              </a:rPr>
              <a:t>تقوم هيئة </a:t>
            </a:r>
            <a:r>
              <a:rPr lang="ar-KW" sz="1800" dirty="0">
                <a:solidFill>
                  <a:schemeClr val="tx2"/>
                </a:solidFill>
                <a:cs typeface="mohammad bold art 1" pitchFamily="2" charset="-78"/>
              </a:rPr>
              <a:t>أسواق المال </a:t>
            </a:r>
            <a:r>
              <a:rPr lang="ar-KW" sz="1800" dirty="0" smtClean="0">
                <a:solidFill>
                  <a:schemeClr val="tx2"/>
                </a:solidFill>
                <a:cs typeface="mohammad bold art 1" pitchFamily="2" charset="-78"/>
              </a:rPr>
              <a:t>بأداء أعمالها من خلال أربعة قطاعات رئيسية:</a:t>
            </a:r>
          </a:p>
          <a:p>
            <a:pPr marL="0" lvl="0" indent="0" algn="justLow" rtl="1">
              <a:lnSpc>
                <a:spcPct val="150000"/>
              </a:lnSpc>
              <a:spcBef>
                <a:spcPts val="0"/>
              </a:spcBef>
              <a:buNone/>
            </a:pPr>
            <a:endParaRPr lang="ar-KW" sz="2000" b="1" dirty="0" smtClean="0">
              <a:solidFill>
                <a:schemeClr val="tx2"/>
              </a:solidFill>
              <a:cs typeface="mohammad bold art 1" pitchFamily="2" charset="-78"/>
            </a:endParaRPr>
          </a:p>
          <a:p>
            <a:pPr marL="0" lvl="0" indent="0" algn="justLow" rtl="1">
              <a:lnSpc>
                <a:spcPct val="150000"/>
              </a:lnSpc>
              <a:spcBef>
                <a:spcPts val="0"/>
              </a:spcBef>
              <a:buNone/>
            </a:pPr>
            <a:endParaRPr lang="ar-KW" sz="2000" b="1" dirty="0" smtClean="0">
              <a:solidFill>
                <a:schemeClr val="tx2"/>
              </a:solidFill>
              <a:cs typeface="mohammad bold art 1" pitchFamily="2" charset="-78"/>
            </a:endParaRPr>
          </a:p>
          <a:p>
            <a:pPr marL="0" lvl="0" indent="0" algn="justLow" rtl="1">
              <a:lnSpc>
                <a:spcPct val="150000"/>
              </a:lnSpc>
              <a:spcBef>
                <a:spcPts val="0"/>
              </a:spcBef>
              <a:buNone/>
            </a:pPr>
            <a:endParaRPr lang="en-US" sz="2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الهيكل التنظيمي:</a:t>
            </a:r>
            <a:endParaRPr lang="en-US" dirty="0">
              <a:solidFill>
                <a:schemeClr val="tx2"/>
              </a:solidFill>
              <a:cs typeface="mohammad bold art 1" pitchFamily="2" charset="-78"/>
            </a:endParaRPr>
          </a:p>
        </p:txBody>
      </p:sp>
      <p:grpSp>
        <p:nvGrpSpPr>
          <p:cNvPr id="7" name="Group 6"/>
          <p:cNvGrpSpPr/>
          <p:nvPr/>
        </p:nvGrpSpPr>
        <p:grpSpPr>
          <a:xfrm>
            <a:off x="1907704" y="2520320"/>
            <a:ext cx="6399624" cy="3485504"/>
            <a:chOff x="1907704" y="2520320"/>
            <a:chExt cx="6399624" cy="3485504"/>
          </a:xfrm>
        </p:grpSpPr>
        <p:grpSp>
          <p:nvGrpSpPr>
            <p:cNvPr id="5" name="Group 4"/>
            <p:cNvGrpSpPr/>
            <p:nvPr/>
          </p:nvGrpSpPr>
          <p:grpSpPr>
            <a:xfrm>
              <a:off x="1907704" y="2520320"/>
              <a:ext cx="6399624" cy="3223760"/>
              <a:chOff x="1907704" y="2520320"/>
              <a:chExt cx="6399624" cy="3223760"/>
            </a:xfrm>
          </p:grpSpPr>
          <p:cxnSp>
            <p:nvCxnSpPr>
              <p:cNvPr id="25" name="Straight Connector 24"/>
              <p:cNvCxnSpPr/>
              <p:nvPr/>
            </p:nvCxnSpPr>
            <p:spPr>
              <a:xfrm>
                <a:off x="6300192" y="2996952"/>
                <a:ext cx="0" cy="360000"/>
              </a:xfrm>
              <a:prstGeom prst="line">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5940152" y="5744080"/>
                <a:ext cx="36576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83968" y="2520320"/>
                <a:ext cx="4023360"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ohammad bold art 1" pitchFamily="2" charset="-78"/>
                </a:endParaRPr>
              </a:p>
            </p:txBody>
          </p:sp>
          <p:cxnSp>
            <p:nvCxnSpPr>
              <p:cNvPr id="18" name="Straight Connector 17"/>
              <p:cNvCxnSpPr/>
              <p:nvPr/>
            </p:nvCxnSpPr>
            <p:spPr>
              <a:xfrm>
                <a:off x="6300192" y="3861048"/>
                <a:ext cx="0" cy="1874520"/>
              </a:xfrm>
              <a:prstGeom prst="line">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1907704" y="4087896"/>
                <a:ext cx="4398208" cy="411480"/>
                <a:chOff x="2555776" y="3327200"/>
                <a:chExt cx="4398208" cy="411480"/>
              </a:xfrm>
              <a:solidFill>
                <a:schemeClr val="bg1">
                  <a:lumMod val="85000"/>
                </a:schemeClr>
              </a:solidFill>
            </p:grpSpPr>
            <p:cxnSp>
              <p:nvCxnSpPr>
                <p:cNvPr id="20" name="Straight Connector 19"/>
                <p:cNvCxnSpPr/>
                <p:nvPr/>
              </p:nvCxnSpPr>
              <p:spPr>
                <a:xfrm flipH="1">
                  <a:off x="6588224" y="3460392"/>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2555776" y="3327200"/>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الخدمات المساندة</a:t>
                  </a:r>
                  <a:endParaRPr lang="ar-KW" dirty="0">
                    <a:solidFill>
                      <a:schemeClr val="tx2"/>
                    </a:solidFill>
                    <a:cs typeface="mohammad bold art 1" pitchFamily="2" charset="-78"/>
                  </a:endParaRPr>
                </a:p>
              </p:txBody>
            </p:sp>
          </p:grpSp>
          <p:grpSp>
            <p:nvGrpSpPr>
              <p:cNvPr id="8" name="Group 7"/>
              <p:cNvGrpSpPr/>
              <p:nvPr/>
            </p:nvGrpSpPr>
            <p:grpSpPr>
              <a:xfrm>
                <a:off x="1907704" y="4581128"/>
                <a:ext cx="4398208" cy="411480"/>
                <a:chOff x="2555776" y="4313664"/>
                <a:chExt cx="4398208" cy="411480"/>
              </a:xfrm>
              <a:solidFill>
                <a:schemeClr val="bg1">
                  <a:lumMod val="85000"/>
                </a:schemeClr>
              </a:solidFill>
            </p:grpSpPr>
            <p:cxnSp>
              <p:nvCxnSpPr>
                <p:cNvPr id="31" name="Straight Connector 30"/>
                <p:cNvCxnSpPr/>
                <p:nvPr/>
              </p:nvCxnSpPr>
              <p:spPr>
                <a:xfrm flipH="1">
                  <a:off x="6588224" y="4468504"/>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2555776" y="4313664"/>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الإشراف</a:t>
                  </a:r>
                  <a:endParaRPr lang="ar-KW" dirty="0">
                    <a:solidFill>
                      <a:schemeClr val="tx2"/>
                    </a:solidFill>
                    <a:cs typeface="mohammad bold art 1" pitchFamily="2" charset="-78"/>
                  </a:endParaRPr>
                </a:p>
              </p:txBody>
            </p:sp>
          </p:grpSp>
          <p:grpSp>
            <p:nvGrpSpPr>
              <p:cNvPr id="12" name="Group 11"/>
              <p:cNvGrpSpPr/>
              <p:nvPr/>
            </p:nvGrpSpPr>
            <p:grpSpPr>
              <a:xfrm>
                <a:off x="1907704" y="5090904"/>
                <a:ext cx="4398208" cy="411480"/>
                <a:chOff x="2555776" y="4823440"/>
                <a:chExt cx="4398208" cy="411480"/>
              </a:xfrm>
              <a:solidFill>
                <a:schemeClr val="bg1">
                  <a:lumMod val="85000"/>
                </a:schemeClr>
              </a:solidFill>
            </p:grpSpPr>
            <p:cxnSp>
              <p:nvCxnSpPr>
                <p:cNvPr id="32" name="Straight Connector 31"/>
                <p:cNvCxnSpPr/>
                <p:nvPr/>
              </p:nvCxnSpPr>
              <p:spPr>
                <a:xfrm flipH="1">
                  <a:off x="6588224" y="4972560"/>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555776" y="4823440"/>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الشؤون القانونية</a:t>
                  </a:r>
                  <a:endParaRPr lang="ar-KW" dirty="0">
                    <a:solidFill>
                      <a:schemeClr val="tx2"/>
                    </a:solidFill>
                    <a:cs typeface="mohammad bold art 1" pitchFamily="2" charset="-78"/>
                  </a:endParaRPr>
                </a:p>
              </p:txBody>
            </p:sp>
          </p:grpSp>
          <p:sp>
            <p:nvSpPr>
              <p:cNvPr id="24" name="Rectangle 23"/>
              <p:cNvSpPr/>
              <p:nvPr/>
            </p:nvSpPr>
            <p:spPr>
              <a:xfrm>
                <a:off x="4716016" y="3356992"/>
                <a:ext cx="3168352"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cs typeface="mohammad bold art 1" pitchFamily="2" charset="-78"/>
                </a:endParaRPr>
              </a:p>
            </p:txBody>
          </p:sp>
        </p:grpSp>
        <p:sp>
          <p:nvSpPr>
            <p:cNvPr id="29" name="Rectangle 28"/>
            <p:cNvSpPr/>
            <p:nvPr/>
          </p:nvSpPr>
          <p:spPr>
            <a:xfrm>
              <a:off x="1907704" y="5594344"/>
              <a:ext cx="4079328" cy="411480"/>
            </a:xfrm>
            <a:prstGeom prst="rect">
              <a:avLst/>
            </a:prstGeom>
            <a:solidFill>
              <a:schemeClr val="bg1">
                <a:lumMod val="8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الأسواق</a:t>
              </a:r>
              <a:endParaRPr lang="ar-KW" dirty="0">
                <a:solidFill>
                  <a:schemeClr val="tx2"/>
                </a:solidFill>
                <a:cs typeface="mohammad bold art 1" pitchFamily="2" charset="-78"/>
              </a:endParaRPr>
            </a:p>
          </p:txBody>
        </p:sp>
      </p:grpSp>
      <p:sp>
        <p:nvSpPr>
          <p:cNvPr id="26" name="Rounded Rectangle 25"/>
          <p:cNvSpPr/>
          <p:nvPr/>
        </p:nvSpPr>
        <p:spPr>
          <a:xfrm>
            <a:off x="926056" y="2520320"/>
            <a:ext cx="3024336" cy="32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KW" dirty="0">
              <a:solidFill>
                <a:schemeClr val="tx2"/>
              </a:solidFill>
              <a:cs typeface="mohammad bold art 1" pitchFamily="2" charset="-78"/>
            </a:endParaRPr>
          </a:p>
        </p:txBody>
      </p:sp>
      <p:sp>
        <p:nvSpPr>
          <p:cNvPr id="30" name="Rounded Rectangle 29"/>
          <p:cNvSpPr/>
          <p:nvPr/>
        </p:nvSpPr>
        <p:spPr>
          <a:xfrm>
            <a:off x="637808" y="3064376"/>
            <a:ext cx="2926080" cy="32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KW" dirty="0">
              <a:solidFill>
                <a:schemeClr val="tx2"/>
              </a:solidFill>
              <a:cs typeface="mohammad bold art 1" pitchFamily="2" charset="-78"/>
            </a:endParaRPr>
          </a:p>
        </p:txBody>
      </p:sp>
      <p:sp>
        <p:nvSpPr>
          <p:cNvPr id="15" name="Rectangle 14"/>
          <p:cNvSpPr/>
          <p:nvPr/>
        </p:nvSpPr>
        <p:spPr>
          <a:xfrm>
            <a:off x="4860032" y="2564904"/>
            <a:ext cx="2933816" cy="369332"/>
          </a:xfrm>
          <a:prstGeom prst="rect">
            <a:avLst/>
          </a:prstGeom>
        </p:spPr>
        <p:txBody>
          <a:bodyPr wrap="none">
            <a:spAutoFit/>
          </a:bodyPr>
          <a:lstStyle/>
          <a:p>
            <a:pPr algn="ctr"/>
            <a:r>
              <a:rPr lang="ar-KW" dirty="0">
                <a:solidFill>
                  <a:schemeClr val="bg1"/>
                </a:solidFill>
                <a:cs typeface="mohammad bold art 1" pitchFamily="2" charset="-78"/>
              </a:rPr>
              <a:t>مجلس مفوضي هيئة أسواق المال</a:t>
            </a:r>
          </a:p>
        </p:txBody>
      </p:sp>
      <p:sp>
        <p:nvSpPr>
          <p:cNvPr id="17" name="Rectangle 16"/>
          <p:cNvSpPr/>
          <p:nvPr/>
        </p:nvSpPr>
        <p:spPr>
          <a:xfrm>
            <a:off x="4848215" y="3419708"/>
            <a:ext cx="2892137" cy="369332"/>
          </a:xfrm>
          <a:prstGeom prst="rect">
            <a:avLst/>
          </a:prstGeom>
        </p:spPr>
        <p:txBody>
          <a:bodyPr wrap="none">
            <a:spAutoFit/>
          </a:bodyPr>
          <a:lstStyle/>
          <a:p>
            <a:pPr algn="ctr"/>
            <a:r>
              <a:rPr lang="ar-KW" dirty="0">
                <a:solidFill>
                  <a:schemeClr val="bg1"/>
                </a:solidFill>
                <a:cs typeface="mohammad bold art 1" pitchFamily="2" charset="-78"/>
              </a:rPr>
              <a:t>رئيس الهيئة - المدير التنفيذي</a:t>
            </a:r>
          </a:p>
        </p:txBody>
      </p:sp>
    </p:spTree>
    <p:extLst>
      <p:ext uri="{BB962C8B-B14F-4D97-AF65-F5344CB8AC3E}">
        <p14:creationId xmlns:p14="http://schemas.microsoft.com/office/powerpoint/2010/main" val="292926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noFill/>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قطاع الإشراف</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الهيكل التنظيمي:</a:t>
            </a:r>
            <a:endParaRPr lang="en-US" dirty="0">
              <a:solidFill>
                <a:schemeClr val="tx2"/>
              </a:solidFill>
              <a:cs typeface="mohammad bold art 1" pitchFamily="2" charset="-78"/>
            </a:endParaRPr>
          </a:p>
        </p:txBody>
      </p:sp>
      <p:sp>
        <p:nvSpPr>
          <p:cNvPr id="63" name="Content Placeholder 2"/>
          <p:cNvSpPr>
            <a:spLocks noGrp="1"/>
          </p:cNvSpPr>
          <p:nvPr>
            <p:ph idx="1"/>
          </p:nvPr>
        </p:nvSpPr>
        <p:spPr>
          <a:xfrm>
            <a:off x="323528" y="1844825"/>
            <a:ext cx="8229600" cy="622919"/>
          </a:xfrm>
        </p:spPr>
        <p:txBody>
          <a:bodyPr>
            <a:normAutofit/>
          </a:bodyPr>
          <a:lstStyle/>
          <a:p>
            <a:pPr marL="0" lvl="0" indent="0" algn="justLow" rtl="1" fontAlgn="base">
              <a:lnSpc>
                <a:spcPct val="150000"/>
              </a:lnSpc>
              <a:spcAft>
                <a:spcPct val="0"/>
              </a:spcAft>
              <a:buNone/>
            </a:pPr>
            <a:r>
              <a:rPr lang="ar-KW" sz="1800" dirty="0" smtClean="0">
                <a:solidFill>
                  <a:schemeClr val="tx2"/>
                </a:solidFill>
                <a:cs typeface="mohammad bold art 1" pitchFamily="2" charset="-78"/>
              </a:rPr>
              <a:t>تتبع إدارة التفتيش الميداني قطاع الإشراف كما هو موضح أدناه:</a:t>
            </a:r>
          </a:p>
        </p:txBody>
      </p:sp>
      <p:grpSp>
        <p:nvGrpSpPr>
          <p:cNvPr id="14" name="Group 13"/>
          <p:cNvGrpSpPr/>
          <p:nvPr/>
        </p:nvGrpSpPr>
        <p:grpSpPr>
          <a:xfrm>
            <a:off x="1979712" y="2420888"/>
            <a:ext cx="6192688" cy="3528392"/>
            <a:chOff x="1979712" y="2420888"/>
            <a:chExt cx="6192688" cy="3528392"/>
          </a:xfrm>
        </p:grpSpPr>
        <p:cxnSp>
          <p:nvCxnSpPr>
            <p:cNvPr id="52" name="Straight Connector 51"/>
            <p:cNvCxnSpPr/>
            <p:nvPr/>
          </p:nvCxnSpPr>
          <p:spPr>
            <a:xfrm>
              <a:off x="6372200" y="2924944"/>
              <a:ext cx="0" cy="2788920"/>
            </a:xfrm>
            <a:prstGeom prst="line">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1979712" y="3511832"/>
              <a:ext cx="4398208" cy="411480"/>
              <a:chOff x="2555776" y="3367816"/>
              <a:chExt cx="4398208" cy="411480"/>
            </a:xfrm>
            <a:solidFill>
              <a:schemeClr val="bg1">
                <a:lumMod val="85000"/>
              </a:schemeClr>
            </a:solidFill>
          </p:grpSpPr>
          <p:cxnSp>
            <p:nvCxnSpPr>
              <p:cNvPr id="54" name="Straight Connector 53"/>
              <p:cNvCxnSpPr/>
              <p:nvPr/>
            </p:nvCxnSpPr>
            <p:spPr>
              <a:xfrm flipH="1">
                <a:off x="6588224" y="3501008"/>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555776" y="336781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تنظيم وحوكمة الشركات</a:t>
                </a:r>
                <a:endParaRPr lang="ar-KW" dirty="0">
                  <a:solidFill>
                    <a:schemeClr val="tx2"/>
                  </a:solidFill>
                  <a:cs typeface="mohammad bold art 1" pitchFamily="2" charset="-78"/>
                </a:endParaRPr>
              </a:p>
            </p:txBody>
          </p:sp>
        </p:grpSp>
        <p:cxnSp>
          <p:nvCxnSpPr>
            <p:cNvPr id="57" name="Straight Connector 56"/>
            <p:cNvCxnSpPr/>
            <p:nvPr/>
          </p:nvCxnSpPr>
          <p:spPr>
            <a:xfrm flipH="1">
              <a:off x="6012160" y="4159904"/>
              <a:ext cx="36576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979712" y="4005064"/>
              <a:ext cx="4079328" cy="411480"/>
            </a:xfrm>
            <a:prstGeom prst="rect">
              <a:avLst/>
            </a:prstGeom>
            <a:solidFill>
              <a:schemeClr val="bg1">
                <a:lumMod val="8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التراخيص والتسجيل</a:t>
              </a:r>
              <a:endParaRPr lang="ar-KW" dirty="0">
                <a:solidFill>
                  <a:schemeClr val="tx2"/>
                </a:solidFill>
                <a:cs typeface="mohammad bold art 1" pitchFamily="2" charset="-78"/>
              </a:endParaRPr>
            </a:p>
          </p:txBody>
        </p:sp>
        <p:grpSp>
          <p:nvGrpSpPr>
            <p:cNvPr id="59" name="Group 58"/>
            <p:cNvGrpSpPr/>
            <p:nvPr/>
          </p:nvGrpSpPr>
          <p:grpSpPr>
            <a:xfrm>
              <a:off x="1979712" y="4514840"/>
              <a:ext cx="4398208" cy="411480"/>
              <a:chOff x="2555776" y="4864056"/>
              <a:chExt cx="4398208" cy="411480"/>
            </a:xfrm>
            <a:solidFill>
              <a:schemeClr val="bg1">
                <a:lumMod val="85000"/>
              </a:schemeClr>
            </a:solidFill>
          </p:grpSpPr>
          <p:cxnSp>
            <p:nvCxnSpPr>
              <p:cNvPr id="60" name="Straight Connector 59"/>
              <p:cNvCxnSpPr/>
              <p:nvPr/>
            </p:nvCxnSpPr>
            <p:spPr>
              <a:xfrm flipH="1">
                <a:off x="6588224" y="5013176"/>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2555776" y="486405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الرقابة المكتبية</a:t>
                </a:r>
                <a:endParaRPr lang="ar-KW" dirty="0">
                  <a:solidFill>
                    <a:schemeClr val="tx2"/>
                  </a:solidFill>
                  <a:cs typeface="mohammad bold art 1" pitchFamily="2" charset="-78"/>
                </a:endParaRPr>
              </a:p>
            </p:txBody>
          </p:sp>
        </p:grpSp>
        <p:grpSp>
          <p:nvGrpSpPr>
            <p:cNvPr id="3" name="Group 2"/>
            <p:cNvGrpSpPr/>
            <p:nvPr/>
          </p:nvGrpSpPr>
          <p:grpSpPr>
            <a:xfrm>
              <a:off x="1979712" y="5018280"/>
              <a:ext cx="4398208" cy="411480"/>
              <a:chOff x="2555776" y="4874264"/>
              <a:chExt cx="4398208" cy="411480"/>
            </a:xfrm>
            <a:solidFill>
              <a:schemeClr val="bg1">
                <a:lumMod val="85000"/>
              </a:schemeClr>
            </a:solidFill>
          </p:grpSpPr>
          <p:cxnSp>
            <p:nvCxnSpPr>
              <p:cNvPr id="51" name="Straight Connector 50"/>
              <p:cNvCxnSpPr/>
              <p:nvPr/>
            </p:nvCxnSpPr>
            <p:spPr>
              <a:xfrm flipH="1">
                <a:off x="6588224" y="5024000"/>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2555776" y="4874264"/>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التفتيش الميداني</a:t>
                </a:r>
                <a:endParaRPr lang="ar-KW" dirty="0">
                  <a:solidFill>
                    <a:schemeClr val="tx2"/>
                  </a:solidFill>
                  <a:cs typeface="mohammad bold art 1" pitchFamily="2" charset="-78"/>
                </a:endParaRPr>
              </a:p>
            </p:txBody>
          </p:sp>
        </p:grpSp>
        <p:grpSp>
          <p:nvGrpSpPr>
            <p:cNvPr id="5" name="Group 4"/>
            <p:cNvGrpSpPr/>
            <p:nvPr/>
          </p:nvGrpSpPr>
          <p:grpSpPr>
            <a:xfrm>
              <a:off x="1979712" y="5537800"/>
              <a:ext cx="4398208" cy="411480"/>
              <a:chOff x="2555776" y="5393784"/>
              <a:chExt cx="4398208" cy="411480"/>
            </a:xfrm>
            <a:solidFill>
              <a:schemeClr val="bg1">
                <a:lumMod val="85000"/>
              </a:schemeClr>
            </a:solidFill>
          </p:grpSpPr>
          <p:cxnSp>
            <p:nvCxnSpPr>
              <p:cNvPr id="64" name="Straight Connector 63"/>
              <p:cNvCxnSpPr/>
              <p:nvPr/>
            </p:nvCxnSpPr>
            <p:spPr>
              <a:xfrm flipH="1">
                <a:off x="6588224" y="5543520"/>
                <a:ext cx="365760" cy="0"/>
              </a:xfrm>
              <a:prstGeom prst="line">
                <a:avLst/>
              </a:prstGeom>
              <a:grpFill/>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2555776" y="5393784"/>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أنظمة الاستثمار الجماعي</a:t>
                </a:r>
                <a:endParaRPr lang="ar-KW" dirty="0">
                  <a:solidFill>
                    <a:schemeClr val="tx2"/>
                  </a:solidFill>
                  <a:cs typeface="mohammad bold art 1" pitchFamily="2" charset="-78"/>
                </a:endParaRPr>
              </a:p>
            </p:txBody>
          </p:sp>
        </p:grpSp>
        <p:cxnSp>
          <p:nvCxnSpPr>
            <p:cNvPr id="66" name="Straight Connector 65"/>
            <p:cNvCxnSpPr/>
            <p:nvPr/>
          </p:nvCxnSpPr>
          <p:spPr>
            <a:xfrm flipH="1">
              <a:off x="6372200" y="3356992"/>
              <a:ext cx="27432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644008" y="2420888"/>
              <a:ext cx="3528392" cy="57607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ohammad bold art 1" pitchFamily="2" charset="-78"/>
              </a:endParaRPr>
            </a:p>
          </p:txBody>
        </p:sp>
        <p:sp>
          <p:nvSpPr>
            <p:cNvPr id="67" name="Rectangle 66"/>
            <p:cNvSpPr/>
            <p:nvPr/>
          </p:nvSpPr>
          <p:spPr>
            <a:xfrm>
              <a:off x="6660232" y="3148960"/>
              <a:ext cx="1512168" cy="106184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600" dirty="0">
                <a:cs typeface="mohammad bold art 1" pitchFamily="2" charset="-78"/>
              </a:endParaRPr>
            </a:p>
          </p:txBody>
        </p:sp>
      </p:grpSp>
      <p:sp>
        <p:nvSpPr>
          <p:cNvPr id="15" name="Rectangle 14"/>
          <p:cNvSpPr/>
          <p:nvPr/>
        </p:nvSpPr>
        <p:spPr>
          <a:xfrm>
            <a:off x="5676336" y="2555612"/>
            <a:ext cx="1391727" cy="369332"/>
          </a:xfrm>
          <a:prstGeom prst="rect">
            <a:avLst/>
          </a:prstGeom>
        </p:spPr>
        <p:txBody>
          <a:bodyPr wrap="none">
            <a:spAutoFit/>
          </a:bodyPr>
          <a:lstStyle/>
          <a:p>
            <a:pPr algn="ctr"/>
            <a:r>
              <a:rPr lang="ar-KW" dirty="0">
                <a:solidFill>
                  <a:schemeClr val="bg1"/>
                </a:solidFill>
                <a:cs typeface="mohammad bold art 1" pitchFamily="2" charset="-78"/>
              </a:rPr>
              <a:t>قطاع الإشراف</a:t>
            </a:r>
            <a:endParaRPr lang="en-US" dirty="0">
              <a:solidFill>
                <a:schemeClr val="bg1"/>
              </a:solidFill>
              <a:cs typeface="mohammad bold art 1" pitchFamily="2" charset="-78"/>
            </a:endParaRPr>
          </a:p>
        </p:txBody>
      </p:sp>
      <p:sp>
        <p:nvSpPr>
          <p:cNvPr id="16" name="Rectangle 15"/>
          <p:cNvSpPr/>
          <p:nvPr/>
        </p:nvSpPr>
        <p:spPr>
          <a:xfrm>
            <a:off x="6588224" y="3350610"/>
            <a:ext cx="1592103" cy="646331"/>
          </a:xfrm>
          <a:prstGeom prst="rect">
            <a:avLst/>
          </a:prstGeom>
        </p:spPr>
        <p:txBody>
          <a:bodyPr wrap="none">
            <a:spAutoFit/>
          </a:bodyPr>
          <a:lstStyle/>
          <a:p>
            <a:pPr algn="ctr"/>
            <a:r>
              <a:rPr lang="ar-KW" dirty="0">
                <a:solidFill>
                  <a:schemeClr val="bg1"/>
                </a:solidFill>
                <a:cs typeface="mohammad bold art 1" pitchFamily="2" charset="-78"/>
              </a:rPr>
              <a:t>مكتب التنسيق </a:t>
            </a:r>
            <a:endParaRPr lang="ar-KW" dirty="0" smtClean="0">
              <a:solidFill>
                <a:schemeClr val="bg1"/>
              </a:solidFill>
              <a:cs typeface="mohammad bold art 1" pitchFamily="2" charset="-78"/>
            </a:endParaRPr>
          </a:p>
          <a:p>
            <a:pPr algn="ctr"/>
            <a:r>
              <a:rPr lang="ar-KW" dirty="0" smtClean="0">
                <a:solidFill>
                  <a:schemeClr val="bg1"/>
                </a:solidFill>
                <a:cs typeface="mohammad bold art 1" pitchFamily="2" charset="-78"/>
              </a:rPr>
              <a:t>والمتابعة</a:t>
            </a:r>
            <a:endParaRPr lang="ar-KW" dirty="0">
              <a:solidFill>
                <a:schemeClr val="bg1"/>
              </a:solidFill>
              <a:cs typeface="mohammad bold art 1" pitchFamily="2" charset="-78"/>
            </a:endParaRPr>
          </a:p>
        </p:txBody>
      </p:sp>
    </p:spTree>
    <p:extLst>
      <p:ext uri="{BB962C8B-B14F-4D97-AF65-F5344CB8AC3E}">
        <p14:creationId xmlns:p14="http://schemas.microsoft.com/office/powerpoint/2010/main" val="261086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anim calcmode="lin" valueType="num">
                                      <p:cBhvr>
                                        <p:cTn id="7" dur="1000" fill="hold"/>
                                        <p:tgtEl>
                                          <p:spTgt spid="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000" fill="hold"/>
                                        <p:tgtEl>
                                          <p:spTgt spid="14"/>
                                        </p:tgtEl>
                                        <p:attrNameLst>
                                          <p:attrName>ppt_w</p:attrName>
                                        </p:attrNameLst>
                                      </p:cBhvr>
                                      <p:tavLst>
                                        <p:tav tm="0">
                                          <p:val>
                                            <p:strVal val="#ppt_w*0.70"/>
                                          </p:val>
                                        </p:tav>
                                        <p:tav tm="100000">
                                          <p:val>
                                            <p:strVal val="#ppt_w"/>
                                          </p:val>
                                        </p:tav>
                                      </p:tavLst>
                                    </p:anim>
                                    <p:anim calcmode="lin" valueType="num">
                                      <p:cBhvr>
                                        <p:cTn id="13" dur="1000" fill="hold"/>
                                        <p:tgtEl>
                                          <p:spTgt spid="14"/>
                                        </p:tgtEl>
                                        <p:attrNameLst>
                                          <p:attrName>ppt_h</p:attrName>
                                        </p:attrNameLst>
                                      </p:cBhvr>
                                      <p:tavLst>
                                        <p:tav tm="0">
                                          <p:val>
                                            <p:strVal val="#ppt_h"/>
                                          </p:val>
                                        </p:tav>
                                        <p:tav tm="100000">
                                          <p:val>
                                            <p:strVal val="#ppt_h"/>
                                          </p:val>
                                        </p:tav>
                                      </p:tavLst>
                                    </p:anim>
                                    <p:animEffect transition="in" filter="fade">
                                      <p:cBhvr>
                                        <p:cTn id="1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قطاع الإشراف</a:t>
            </a:r>
            <a:endParaRPr lang="ar-KW"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1556792"/>
            <a:ext cx="8001000" cy="4525963"/>
          </a:xfrm>
        </p:spPr>
        <p:txBody>
          <a:bodyPr>
            <a:noAutofit/>
          </a:bodyPr>
          <a:lstStyle/>
          <a:p>
            <a:pPr marL="52388" indent="0" algn="justLow" rtl="1">
              <a:lnSpc>
                <a:spcPct val="150000"/>
              </a:lnSpc>
              <a:buNone/>
            </a:pPr>
            <a:endParaRPr lang="ar-KW" sz="1800" dirty="0" smtClean="0">
              <a:solidFill>
                <a:schemeClr val="tx2"/>
              </a:solidFill>
              <a:cs typeface="mohammad bold art 1" pitchFamily="2" charset="-78"/>
            </a:endParaRPr>
          </a:p>
          <a:p>
            <a:pPr marL="52388" indent="0" algn="justLow" rtl="1">
              <a:lnSpc>
                <a:spcPct val="150000"/>
              </a:lnSpc>
              <a:buNone/>
            </a:pPr>
            <a:endParaRPr lang="ar-KW" sz="1400" dirty="0">
              <a:solidFill>
                <a:schemeClr val="tx2"/>
              </a:solidFill>
              <a:cs typeface="mohammad bold art 1" pitchFamily="2" charset="-78"/>
            </a:endParaRPr>
          </a:p>
          <a:p>
            <a:pPr marL="52388" indent="0" algn="justLow" rtl="1">
              <a:lnSpc>
                <a:spcPct val="150000"/>
              </a:lnSpc>
              <a:buNone/>
            </a:pPr>
            <a:r>
              <a:rPr lang="ar-KW" sz="1800" dirty="0" smtClean="0">
                <a:solidFill>
                  <a:schemeClr val="tx2"/>
                </a:solidFill>
                <a:cs typeface="mohammad bold art 1" pitchFamily="2" charset="-78"/>
              </a:rPr>
              <a:t>خلق </a:t>
            </a:r>
            <a:r>
              <a:rPr lang="ar-KW" sz="1800" dirty="0">
                <a:solidFill>
                  <a:schemeClr val="tx2"/>
                </a:solidFill>
                <a:cs typeface="mohammad bold art 1" pitchFamily="2" charset="-78"/>
              </a:rPr>
              <a:t>منظومة </a:t>
            </a:r>
            <a:r>
              <a:rPr lang="ar-KW" sz="1800" dirty="0" smtClean="0">
                <a:solidFill>
                  <a:schemeClr val="tx2"/>
                </a:solidFill>
                <a:cs typeface="mohammad bold art 1" pitchFamily="2" charset="-78"/>
              </a:rPr>
              <a:t>إشرافية </a:t>
            </a:r>
            <a:r>
              <a:rPr lang="ar-KW" sz="1800" dirty="0">
                <a:solidFill>
                  <a:schemeClr val="tx2"/>
                </a:solidFill>
                <a:cs typeface="mohammad bold art 1" pitchFamily="2" charset="-78"/>
              </a:rPr>
              <a:t>فعالة قائمة على الدمج بين الرقابة المستندة على </a:t>
            </a:r>
            <a:r>
              <a:rPr lang="ar-KW" sz="1800" dirty="0" smtClean="0">
                <a:solidFill>
                  <a:schemeClr val="tx2"/>
                </a:solidFill>
                <a:cs typeface="mohammad bold art 1" pitchFamily="2" charset="-78"/>
              </a:rPr>
              <a:t>إدارة المخاطر، </a:t>
            </a:r>
            <a:r>
              <a:rPr lang="ar-KW" sz="1800" dirty="0">
                <a:solidFill>
                  <a:schemeClr val="tx2"/>
                </a:solidFill>
                <a:cs typeface="mohammad bold art 1" pitchFamily="2" charset="-78"/>
              </a:rPr>
              <a:t>والرقابة المستندة على </a:t>
            </a:r>
            <a:r>
              <a:rPr lang="ar-KW" sz="1800" dirty="0" smtClean="0">
                <a:solidFill>
                  <a:schemeClr val="tx2"/>
                </a:solidFill>
                <a:cs typeface="mohammad bold art 1" pitchFamily="2" charset="-78"/>
              </a:rPr>
              <a:t>الالتزام </a:t>
            </a:r>
            <a:r>
              <a:rPr lang="ar-KW" sz="1800" dirty="0">
                <a:solidFill>
                  <a:schemeClr val="tx2"/>
                </a:solidFill>
                <a:cs typeface="mohammad bold art 1" pitchFamily="2" charset="-78"/>
              </a:rPr>
              <a:t>بما تتضمنه من مفهوم </a:t>
            </a:r>
            <a:r>
              <a:rPr lang="ar-KW" sz="1800" dirty="0" smtClean="0">
                <a:solidFill>
                  <a:schemeClr val="tx2"/>
                </a:solidFill>
                <a:cs typeface="mohammad bold art 1" pitchFamily="2" charset="-78"/>
              </a:rPr>
              <a:t>وواجب الالتزام وتوضيح حالات </a:t>
            </a:r>
            <a:r>
              <a:rPr lang="ar-KW" sz="1800" dirty="0">
                <a:solidFill>
                  <a:schemeClr val="tx2"/>
                </a:solidFill>
                <a:cs typeface="mohammad bold art 1" pitchFamily="2" charset="-78"/>
              </a:rPr>
              <a:t>عدم </a:t>
            </a:r>
            <a:r>
              <a:rPr lang="ar-KW" sz="1800" dirty="0" smtClean="0">
                <a:solidFill>
                  <a:schemeClr val="tx2"/>
                </a:solidFill>
                <a:cs typeface="mohammad bold art 1" pitchFamily="2" charset="-78"/>
              </a:rPr>
              <a:t>الالتزام، </a:t>
            </a:r>
            <a:r>
              <a:rPr lang="ar-KW" sz="1800" dirty="0">
                <a:solidFill>
                  <a:schemeClr val="tx2"/>
                </a:solidFill>
                <a:cs typeface="mohammad bold art 1" pitchFamily="2" charset="-78"/>
              </a:rPr>
              <a:t>فضلاً عن تطبيق أفضل الممارسات الدولية المعمول بها في مجال </a:t>
            </a:r>
            <a:r>
              <a:rPr lang="ar-KW" sz="1800" dirty="0" smtClean="0">
                <a:solidFill>
                  <a:schemeClr val="tx2"/>
                </a:solidFill>
                <a:cs typeface="mohammad bold art 1" pitchFamily="2" charset="-78"/>
              </a:rPr>
              <a:t>الرقابة.</a:t>
            </a:r>
          </a:p>
          <a:p>
            <a:pPr marL="52388" indent="0" algn="justLow" rtl="1">
              <a:lnSpc>
                <a:spcPct val="150000"/>
              </a:lnSpc>
              <a:buNone/>
            </a:pPr>
            <a:endParaRPr lang="ar-KW" sz="2900" dirty="0" smtClean="0">
              <a:solidFill>
                <a:schemeClr val="tx2"/>
              </a:solidFill>
              <a:cs typeface="mohammad bold art 1" pitchFamily="2" charset="-78"/>
            </a:endParaRPr>
          </a:p>
          <a:p>
            <a:pPr marL="52388" indent="0" algn="justLow" rtl="1">
              <a:lnSpc>
                <a:spcPct val="150000"/>
              </a:lnSpc>
              <a:buNone/>
            </a:pPr>
            <a:r>
              <a:rPr lang="ar-KW" sz="1800" dirty="0" smtClean="0">
                <a:solidFill>
                  <a:schemeClr val="tx2"/>
                </a:solidFill>
                <a:cs typeface="mohammad bold art 1" pitchFamily="2" charset="-78"/>
              </a:rPr>
              <a:t>بناء </a:t>
            </a:r>
            <a:r>
              <a:rPr lang="ar-KW" sz="1800" dirty="0">
                <a:solidFill>
                  <a:schemeClr val="tx2"/>
                </a:solidFill>
                <a:cs typeface="mohammad bold art 1" pitchFamily="2" charset="-78"/>
              </a:rPr>
              <a:t>وتفعيل معايير وضوابط </a:t>
            </a:r>
            <a:r>
              <a:rPr lang="ar-KW" sz="1800" dirty="0" smtClean="0">
                <a:solidFill>
                  <a:schemeClr val="tx2"/>
                </a:solidFill>
                <a:cs typeface="mohammad bold art 1" pitchFamily="2" charset="-78"/>
              </a:rPr>
              <a:t>إشرافية تسمح </a:t>
            </a:r>
            <a:r>
              <a:rPr lang="ar-KW" sz="1800" dirty="0">
                <a:solidFill>
                  <a:schemeClr val="tx2"/>
                </a:solidFill>
                <a:cs typeface="mohammad bold art 1" pitchFamily="2" charset="-78"/>
              </a:rPr>
              <a:t>للهيئة ا</a:t>
            </a:r>
            <a:r>
              <a:rPr lang="ar-KW" sz="1800" dirty="0" smtClean="0">
                <a:solidFill>
                  <a:schemeClr val="tx2"/>
                </a:solidFill>
                <a:cs typeface="mohammad bold art 1" pitchFamily="2" charset="-78"/>
              </a:rPr>
              <a:t>تخاذ </a:t>
            </a:r>
            <a:r>
              <a:rPr lang="ar-KW" sz="1800" dirty="0">
                <a:solidFill>
                  <a:schemeClr val="tx2"/>
                </a:solidFill>
                <a:cs typeface="mohammad bold art 1" pitchFamily="2" charset="-78"/>
              </a:rPr>
              <a:t>كافة الإجراءات </a:t>
            </a:r>
            <a:r>
              <a:rPr lang="ar-KW" sz="1800" dirty="0" smtClean="0">
                <a:solidFill>
                  <a:schemeClr val="tx2"/>
                </a:solidFill>
                <a:cs typeface="mohammad bold art 1" pitchFamily="2" charset="-78"/>
              </a:rPr>
              <a:t>المسبقة اللازمة </a:t>
            </a:r>
            <a:r>
              <a:rPr lang="ar-KW" sz="1800" dirty="0">
                <a:solidFill>
                  <a:schemeClr val="tx2"/>
                </a:solidFill>
                <a:cs typeface="mohammad bold art 1" pitchFamily="2" charset="-78"/>
              </a:rPr>
              <a:t>للتأكد من متانة وسلامة المراكز المالية </a:t>
            </a:r>
            <a:r>
              <a:rPr lang="ar-KW" sz="1800" dirty="0" smtClean="0">
                <a:solidFill>
                  <a:schemeClr val="tx2"/>
                </a:solidFill>
                <a:cs typeface="mohammad bold art 1" pitchFamily="2" charset="-78"/>
              </a:rPr>
              <a:t>للأشخاص المرخص لهم، </a:t>
            </a:r>
            <a:r>
              <a:rPr lang="ar-KW" sz="1800" dirty="0">
                <a:solidFill>
                  <a:schemeClr val="tx2"/>
                </a:solidFill>
                <a:cs typeface="mohammad bold art 1" pitchFamily="2" charset="-78"/>
              </a:rPr>
              <a:t>والعمل على درء كافة المخاطر التي قد تواجه الشركات والقطاع </a:t>
            </a:r>
            <a:r>
              <a:rPr lang="ar-KW" sz="1800" dirty="0" smtClean="0">
                <a:solidFill>
                  <a:schemeClr val="tx2"/>
                </a:solidFill>
                <a:cs typeface="mohammad bold art 1" pitchFamily="2" charset="-78"/>
              </a:rPr>
              <a:t>المالي، والتنبؤ </a:t>
            </a:r>
            <a:r>
              <a:rPr lang="ar-KW" sz="1800" dirty="0">
                <a:solidFill>
                  <a:schemeClr val="tx2"/>
                </a:solidFill>
                <a:cs typeface="mohammad bold art 1" pitchFamily="2" charset="-78"/>
              </a:rPr>
              <a:t>بأي انحرافات أو اختلالات قد تشكل </a:t>
            </a:r>
            <a:r>
              <a:rPr lang="ar-KW" sz="1800" dirty="0" smtClean="0">
                <a:solidFill>
                  <a:schemeClr val="tx2"/>
                </a:solidFill>
                <a:cs typeface="mohammad bold art 1" pitchFamily="2" charset="-78"/>
              </a:rPr>
              <a:t>تهديداً </a:t>
            </a:r>
            <a:r>
              <a:rPr lang="ar-KW" sz="1800" dirty="0">
                <a:solidFill>
                  <a:schemeClr val="tx2"/>
                </a:solidFill>
                <a:cs typeface="mohammad bold art 1" pitchFamily="2" charset="-78"/>
              </a:rPr>
              <a:t>للسلامة المالية للشركات بوجه خاص والقطاع المالي بوجه </a:t>
            </a:r>
            <a:r>
              <a:rPr lang="ar-KW" sz="1800" dirty="0" smtClean="0">
                <a:solidFill>
                  <a:schemeClr val="tx2"/>
                </a:solidFill>
                <a:cs typeface="mohammad bold art 1" pitchFamily="2" charset="-78"/>
              </a:rPr>
              <a:t>عام.</a:t>
            </a:r>
            <a:endParaRPr lang="en-US" sz="1800" dirty="0">
              <a:solidFill>
                <a:schemeClr val="tx2"/>
              </a:solidFill>
              <a:cs typeface="mohammad bold art 1" pitchFamily="2" charset="-78"/>
            </a:endParaRPr>
          </a:p>
          <a:p>
            <a:pPr marL="0" indent="0" algn="justLow" rtl="1">
              <a:lnSpc>
                <a:spcPct val="150000"/>
              </a:lnSpc>
              <a:buNone/>
            </a:pPr>
            <a:endParaRPr lang="ar-KW" sz="1800" u="sng" dirty="0" smtClean="0">
              <a:solidFill>
                <a:schemeClr val="tx2"/>
              </a:solidFill>
              <a:cs typeface="mohammad bold art 1" pitchFamily="2" charset="-78"/>
            </a:endParaRPr>
          </a:p>
          <a:p>
            <a:pPr marL="0" indent="0" algn="justLow" rtl="1">
              <a:lnSpc>
                <a:spcPct val="150000"/>
              </a:lnSpc>
              <a:buNone/>
            </a:pPr>
            <a:endParaRPr lang="ar-KW" sz="1800" u="sng" dirty="0">
              <a:solidFill>
                <a:schemeClr val="tx2"/>
              </a:solidFill>
              <a:cs typeface="mohammad bold art 1"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8DDEC8EC-0F4B-4CDB-8AC0-556EC31B66C3}" type="slidenum">
              <a:rPr lang="en-GB" smtClean="0"/>
              <a:t>7</a:t>
            </a:fld>
            <a:endParaRPr lang="en-GB"/>
          </a:p>
        </p:txBody>
      </p: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رؤية وهدف قطاع الإشراف:</a:t>
            </a:r>
            <a:endParaRPr lang="en-US" dirty="0">
              <a:solidFill>
                <a:schemeClr val="tx2"/>
              </a:solidFill>
              <a:cs typeface="mohammad bold art 1" pitchFamily="2" charset="-78"/>
            </a:endParaRPr>
          </a:p>
        </p:txBody>
      </p:sp>
      <p:sp>
        <p:nvSpPr>
          <p:cNvPr id="10" name="Rounded Rectangle 9"/>
          <p:cNvSpPr/>
          <p:nvPr/>
        </p:nvSpPr>
        <p:spPr>
          <a:xfrm>
            <a:off x="5880680" y="4005064"/>
            <a:ext cx="2651760" cy="432048"/>
          </a:xfrm>
          <a:prstGeom prst="round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KW" dirty="0">
                <a:solidFill>
                  <a:schemeClr val="tx2"/>
                </a:solidFill>
                <a:cs typeface="mohammad bold art 1" pitchFamily="2" charset="-78"/>
              </a:rPr>
              <a:t>هدف قطاع الإشراف:</a:t>
            </a:r>
            <a:endParaRPr lang="en-US" dirty="0">
              <a:solidFill>
                <a:schemeClr val="tx2"/>
              </a:solidFill>
              <a:cs typeface="mohammad bold art 1" pitchFamily="2" charset="-78"/>
            </a:endParaRPr>
          </a:p>
        </p:txBody>
      </p:sp>
      <p:sp>
        <p:nvSpPr>
          <p:cNvPr id="11" name="Rounded Rectangle 10"/>
          <p:cNvSpPr/>
          <p:nvPr/>
        </p:nvSpPr>
        <p:spPr>
          <a:xfrm>
            <a:off x="5868144" y="1988840"/>
            <a:ext cx="2651760" cy="432048"/>
          </a:xfrm>
          <a:prstGeom prst="round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KW" dirty="0" smtClean="0">
                <a:solidFill>
                  <a:schemeClr val="tx2"/>
                </a:solidFill>
                <a:cs typeface="mohammad bold art 1" pitchFamily="2" charset="-78"/>
              </a:rPr>
              <a:t>رؤية قطاع الإشراف:</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661128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2" end="2"/>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533400" y="2132856"/>
            <a:ext cx="8001000" cy="4104456"/>
          </a:xfrm>
        </p:spPr>
        <p:txBody>
          <a:bodyPr>
            <a:noAutofit/>
          </a:bodyPr>
          <a:lstStyle/>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تطوير </a:t>
            </a:r>
            <a:r>
              <a:rPr lang="ar-KW" sz="1700" dirty="0">
                <a:solidFill>
                  <a:schemeClr val="tx2"/>
                </a:solidFill>
                <a:cs typeface="mohammad bold art 1" pitchFamily="2" charset="-78"/>
              </a:rPr>
              <a:t>ثقافة </a:t>
            </a:r>
            <a:r>
              <a:rPr lang="ar-KW" sz="1700" dirty="0" smtClean="0">
                <a:solidFill>
                  <a:schemeClr val="tx2"/>
                </a:solidFill>
                <a:cs typeface="mohammad bold art 1" pitchFamily="2" charset="-78"/>
              </a:rPr>
              <a:t>الالتزام </a:t>
            </a:r>
            <a:r>
              <a:rPr lang="ar-KW" sz="1700" dirty="0">
                <a:solidFill>
                  <a:schemeClr val="tx2"/>
                </a:solidFill>
                <a:cs typeface="mohammad bold art 1" pitchFamily="2" charset="-78"/>
              </a:rPr>
              <a:t>وإدارة المخاطر لدى الأشخاص المرخص </a:t>
            </a:r>
            <a:r>
              <a:rPr lang="ar-KW" sz="1700" dirty="0" smtClean="0">
                <a:solidFill>
                  <a:schemeClr val="tx2"/>
                </a:solidFill>
                <a:cs typeface="mohammad bold art 1" pitchFamily="2" charset="-78"/>
              </a:rPr>
              <a:t>لهم، من </a:t>
            </a:r>
            <a:r>
              <a:rPr lang="ar-KW" sz="1700" dirty="0">
                <a:solidFill>
                  <a:schemeClr val="tx2"/>
                </a:solidFill>
                <a:cs typeface="mohammad bold art 1" pitchFamily="2" charset="-78"/>
              </a:rPr>
              <a:t>خلال إتمام عملية الرقابة والإشراف الفعالة المتسقة مع أفضل الممارسات الدولية المعمول بها في هذا </a:t>
            </a:r>
            <a:r>
              <a:rPr lang="ar-KW" sz="1700" dirty="0" smtClean="0">
                <a:solidFill>
                  <a:schemeClr val="tx2"/>
                </a:solidFill>
                <a:cs typeface="mohammad bold art 1" pitchFamily="2" charset="-78"/>
              </a:rPr>
              <a:t>الشأن، لتحقيق </a:t>
            </a:r>
            <a:r>
              <a:rPr lang="ar-KW" sz="1700" dirty="0">
                <a:solidFill>
                  <a:schemeClr val="tx2"/>
                </a:solidFill>
                <a:cs typeface="mohammad bold art 1" pitchFamily="2" charset="-78"/>
              </a:rPr>
              <a:t>الاستقرار المالي للقطاع المالي بشكل عام وللأشخاص المرخص لهم بشكل </a:t>
            </a:r>
            <a:r>
              <a:rPr lang="ar-KW" sz="1700" dirty="0" smtClean="0">
                <a:solidFill>
                  <a:schemeClr val="tx2"/>
                </a:solidFill>
                <a:cs typeface="mohammad bold art 1" pitchFamily="2" charset="-78"/>
              </a:rPr>
              <a:t>خاص.</a:t>
            </a:r>
          </a:p>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تطوير </a:t>
            </a:r>
            <a:r>
              <a:rPr lang="ar-KW" sz="1700" dirty="0">
                <a:solidFill>
                  <a:schemeClr val="tx2"/>
                </a:solidFill>
                <a:cs typeface="mohammad bold art 1" pitchFamily="2" charset="-78"/>
              </a:rPr>
              <a:t>آلية العمل </a:t>
            </a:r>
            <a:r>
              <a:rPr lang="ar-KW" sz="1700" dirty="0" smtClean="0">
                <a:solidFill>
                  <a:schemeClr val="tx2"/>
                </a:solidFill>
                <a:cs typeface="mohammad bold art 1" pitchFamily="2" charset="-78"/>
              </a:rPr>
              <a:t>الرقابي لخلق </a:t>
            </a:r>
            <a:r>
              <a:rPr lang="ar-KW" sz="1700" dirty="0">
                <a:solidFill>
                  <a:schemeClr val="tx2"/>
                </a:solidFill>
                <a:cs typeface="mohammad bold art 1" pitchFamily="2" charset="-78"/>
              </a:rPr>
              <a:t>بيئة مواتية تُّمكن الأشخاص المرخص لهم الذين يباشرون أعمالهم تحت مظلة الهيئة من تحقيق أهدافهم وأهداف مساهميهم </a:t>
            </a:r>
            <a:r>
              <a:rPr lang="ar-KW" sz="1700" dirty="0" smtClean="0">
                <a:solidFill>
                  <a:schemeClr val="tx2"/>
                </a:solidFill>
                <a:cs typeface="mohammad bold art 1" pitchFamily="2" charset="-78"/>
              </a:rPr>
              <a:t>وعملائهم.</a:t>
            </a:r>
          </a:p>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تعزيز </a:t>
            </a:r>
            <a:r>
              <a:rPr lang="ar-KW" sz="1700" dirty="0">
                <a:solidFill>
                  <a:schemeClr val="tx2"/>
                </a:solidFill>
                <a:cs typeface="mohammad bold art 1" pitchFamily="2" charset="-78"/>
              </a:rPr>
              <a:t>قدرة الهيئة على الكشف المبكر عن المخاطر التي قد </a:t>
            </a:r>
            <a:r>
              <a:rPr lang="ar-KW" sz="1700" dirty="0" smtClean="0">
                <a:solidFill>
                  <a:schemeClr val="tx2"/>
                </a:solidFill>
                <a:cs typeface="mohammad bold art 1" pitchFamily="2" charset="-78"/>
              </a:rPr>
              <a:t>تواجه الأشخاص المرخص لهم تحقيقاً لأهداف الهيئة.</a:t>
            </a:r>
          </a:p>
          <a:p>
            <a:pPr algn="justLow" rtl="1">
              <a:lnSpc>
                <a:spcPct val="170000"/>
              </a:lnSpc>
              <a:buFont typeface="Wingdings" panose="05000000000000000000" pitchFamily="2" charset="2"/>
              <a:buChar char="§"/>
            </a:pPr>
            <a:endParaRPr lang="ar-KW" sz="1600" dirty="0" smtClean="0">
              <a:solidFill>
                <a:schemeClr val="tx2"/>
              </a:solidFill>
              <a:cs typeface="mohammad bold art 1" pitchFamily="2" charset="-78"/>
            </a:endParaRPr>
          </a:p>
          <a:p>
            <a:pPr algn="justLow" rtl="1">
              <a:lnSpc>
                <a:spcPct val="170000"/>
              </a:lnSpc>
              <a:buFont typeface="Wingdings" panose="05000000000000000000" pitchFamily="2" charset="2"/>
              <a:buChar char="§"/>
            </a:pPr>
            <a:endParaRPr lang="ar-KW" sz="1600" dirty="0" smtClean="0">
              <a:solidFill>
                <a:schemeClr val="tx2"/>
              </a:solidFill>
              <a:cs typeface="mohammad bold art 1" pitchFamily="2" charset="-78"/>
            </a:endParaRPr>
          </a:p>
          <a:p>
            <a:pPr marL="0" indent="0" algn="justLow" rtl="1">
              <a:lnSpc>
                <a:spcPct val="170000"/>
              </a:lnSpc>
              <a:buNone/>
            </a:pPr>
            <a:endParaRPr lang="ar-KW" sz="1600" dirty="0" smtClean="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رؤية </a:t>
            </a:r>
            <a:r>
              <a:rPr lang="ar-KW" dirty="0" smtClean="0">
                <a:solidFill>
                  <a:schemeClr val="tx2"/>
                </a:solidFill>
                <a:cs typeface="mohammad bold art 1" pitchFamily="2" charset="-78"/>
              </a:rPr>
              <a:t>إدارة </a:t>
            </a:r>
            <a:r>
              <a:rPr lang="ar-KW" dirty="0">
                <a:solidFill>
                  <a:schemeClr val="tx2"/>
                </a:solidFill>
                <a:cs typeface="mohammad bold art 1" pitchFamily="2" charset="-78"/>
              </a:rPr>
              <a:t>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96629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533400" y="1844824"/>
            <a:ext cx="8001000" cy="4104456"/>
          </a:xfrm>
        </p:spPr>
        <p:txBody>
          <a:bodyPr>
            <a:noAutofit/>
          </a:bodyPr>
          <a:lstStyle/>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تقييم مدى التزام الشخص المرخص له بقانون الهيئة </a:t>
            </a:r>
            <a:r>
              <a:rPr lang="ar-KW" sz="1400" dirty="0" smtClean="0">
                <a:solidFill>
                  <a:schemeClr val="tx2"/>
                </a:solidFill>
                <a:ea typeface="Calibri"/>
                <a:cs typeface="mohammad bold art 1" pitchFamily="2" charset="-78"/>
              </a:rPr>
              <a:t>ولائحته التنفيذية وكافة </a:t>
            </a:r>
            <a:r>
              <a:rPr lang="ar-KW" sz="1400" dirty="0" smtClean="0">
                <a:solidFill>
                  <a:schemeClr val="tx2"/>
                </a:solidFill>
                <a:cs typeface="mohammad bold art 1" pitchFamily="2" charset="-78"/>
              </a:rPr>
              <a:t>القرارات والتعليمات والتعاميم الصادرة عن الهيئة والقوانين الأخرى ذات الصلة، فضلاً عن تقييم مدى فاعلية نظم الرقابة الداخلية وتوافر السياسات والإجراءات وفاعلية إدارة المخاطر لديهم.</a:t>
            </a:r>
          </a:p>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المساهمة في فتح قنوات اتصال مباشرة فيما بين هيئة أسواق المال والأشخاص المرخص لهم.</a:t>
            </a:r>
          </a:p>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المساهمة في توعية الأشخاص المرخص لهم بشأن كيفية الالتزام </a:t>
            </a:r>
            <a:r>
              <a:rPr lang="ar-KW" sz="1400" dirty="0">
                <a:solidFill>
                  <a:schemeClr val="tx2"/>
                </a:solidFill>
                <a:cs typeface="mohammad bold art 1" pitchFamily="2" charset="-78"/>
              </a:rPr>
              <a:t>بقانون </a:t>
            </a:r>
            <a:r>
              <a:rPr lang="ar-KW" sz="1400" dirty="0" smtClean="0">
                <a:solidFill>
                  <a:schemeClr val="tx2"/>
                </a:solidFill>
                <a:cs typeface="mohammad bold art 1" pitchFamily="2" charset="-78"/>
              </a:rPr>
              <a:t>الهيئة.</a:t>
            </a:r>
          </a:p>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الحد من المخاطر التي قد يتعرض لها الأشخاص المرخص لهم، فضلاً عن محاولة تجنب الوقوع في تلك المخاطر.</a:t>
            </a:r>
          </a:p>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المحافظة على كيان الشخص المرخص له المالي والقانوني، فضلاً عن المحافظة على حقوق المساهمين والعملاء مما يساهم في المحافظة على الاقتصاد الوطني وتعزيز متانته. </a:t>
            </a:r>
          </a:p>
          <a:p>
            <a:pPr algn="justLow" rtl="1">
              <a:lnSpc>
                <a:spcPct val="150000"/>
              </a:lnSpc>
              <a:spcBef>
                <a:spcPts val="1000"/>
              </a:spcBef>
              <a:buFont typeface="Wingdings" panose="05000000000000000000" pitchFamily="2" charset="2"/>
              <a:buChar char="§"/>
            </a:pPr>
            <a:r>
              <a:rPr lang="ar-KW" sz="1400" dirty="0" smtClean="0">
                <a:solidFill>
                  <a:schemeClr val="tx2"/>
                </a:solidFill>
                <a:cs typeface="mohammad bold art 1" pitchFamily="2" charset="-78"/>
              </a:rPr>
              <a:t>حماية المستثمرين والمتعاملين بالأوراق المالية من الأعمال غير المشروعة في السوق والعمل على الحد من الممارسات غير الملائمة وغير القانونية وغير العادلة  التي قد يتخذها الشخص المرخص له تجاه عملائه.</a:t>
            </a: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هدف </a:t>
            </a:r>
            <a:r>
              <a:rPr lang="ar-KW" dirty="0">
                <a:solidFill>
                  <a:schemeClr val="tx2"/>
                </a:solidFill>
                <a:cs typeface="mohammad bold art 1" pitchFamily="2" charset="-78"/>
              </a:rPr>
              <a:t>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07707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3528</TotalTime>
  <Words>2039</Words>
  <Application>Microsoft Office PowerPoint</Application>
  <PresentationFormat>On-screen Show (4:3)</PresentationFormat>
  <Paragraphs>302</Paragraphs>
  <Slides>28</Slides>
  <Notes>26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محتوى ورشـة العمل</vt:lpstr>
      <vt:lpstr>الغرض من ورشة العمل</vt:lpstr>
      <vt:lpstr>هيئة أسواق المال</vt:lpstr>
      <vt:lpstr>هيئة أسواق المال</vt:lpstr>
      <vt:lpstr>قطاع الإشراف</vt:lpstr>
      <vt:lpstr>قطاع الإشراف</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شركات الاستثمار</vt:lpstr>
      <vt:lpstr>شركات الاستثمار</vt:lpstr>
      <vt:lpstr>شركات الاستثمار</vt:lpstr>
      <vt:lpstr>أنواع التفتيش الميداني</vt:lpstr>
      <vt:lpstr>أنواع التفتيش الميداني</vt:lpstr>
      <vt:lpstr>أنواع التفتيش الميداني</vt:lpstr>
      <vt:lpstr>أنواع التفتيش الميداني</vt:lpstr>
      <vt:lpstr>مراحل عمل التفتيش الميداني</vt:lpstr>
      <vt:lpstr>متطلبات التفتيش الميداني</vt:lpstr>
      <vt:lpstr>متطلبات التفتيش الميداني</vt:lpstr>
      <vt:lpstr>متطلبات التفتيش الميداني</vt:lpstr>
      <vt:lpstr>إنجازات إدارة التفتيش الميداني</vt:lpstr>
      <vt:lpstr>الرؤى المستقبيلة لإدارة التفتيش الميداني</vt:lpstr>
      <vt:lpstr>PowerPoint Presentation</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Noha Mansour</cp:lastModifiedBy>
  <cp:revision>536</cp:revision>
  <cp:lastPrinted>2015-03-30T06:11:41Z</cp:lastPrinted>
  <dcterms:created xsi:type="dcterms:W3CDTF">2014-09-25T11:33:14Z</dcterms:created>
  <dcterms:modified xsi:type="dcterms:W3CDTF">2015-03-30T08:00:26Z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